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  <p:sldId id="284" r:id="rId9"/>
    <p:sldId id="285" r:id="rId10"/>
    <p:sldId id="286" r:id="rId11"/>
    <p:sldId id="287" r:id="rId12"/>
    <p:sldId id="288" r:id="rId13"/>
    <p:sldId id="289" r:id="rId14"/>
  </p:sldIdLst>
  <p:sldSz cx="7772400" cy="10058400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8" d="100"/>
          <a:sy n="48" d="100"/>
        </p:scale>
        <p:origin x="2220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82930" y="3118104"/>
            <a:ext cx="6606540" cy="21122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65860" y="5632704"/>
            <a:ext cx="5440680" cy="251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88620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002786" y="2313432"/>
            <a:ext cx="3380994" cy="66385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2004" y="882141"/>
            <a:ext cx="5968390" cy="20872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901395" y="1639570"/>
            <a:ext cx="5969609" cy="34607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642616" y="9354312"/>
            <a:ext cx="2487168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88620" y="9354312"/>
            <a:ext cx="1787652" cy="502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11/8/2018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89304" y="9276080"/>
            <a:ext cx="699135" cy="16573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rgbClr val="808080"/>
                </a:solidFill>
                <a:latin typeface="Trebuchet MS"/>
                <a:cs typeface="Trebuchet MS"/>
              </a:defRPr>
            </a:lvl1pPr>
          </a:lstStyle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‹#›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85189"/>
            <a:ext cx="4460875" cy="4521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2800" b="1" spc="-165" dirty="0">
                <a:latin typeface="Trebuchet MS"/>
                <a:cs typeface="Trebuchet MS"/>
              </a:rPr>
              <a:t>General </a:t>
            </a:r>
            <a:r>
              <a:rPr sz="2800" b="1" spc="-160" dirty="0">
                <a:latin typeface="Trebuchet MS"/>
                <a:cs typeface="Trebuchet MS"/>
              </a:rPr>
              <a:t>Properties </a:t>
            </a:r>
            <a:r>
              <a:rPr sz="2800" b="1" spc="-120" dirty="0">
                <a:latin typeface="Trebuchet MS"/>
                <a:cs typeface="Trebuchet MS"/>
              </a:rPr>
              <a:t>of</a:t>
            </a:r>
            <a:r>
              <a:rPr sz="2800" b="1" spc="-335" dirty="0">
                <a:latin typeface="Trebuchet MS"/>
                <a:cs typeface="Trebuchet MS"/>
              </a:rPr>
              <a:t> </a:t>
            </a:r>
            <a:r>
              <a:rPr sz="2800" b="1" spc="-190" dirty="0">
                <a:latin typeface="Trebuchet MS"/>
                <a:cs typeface="Trebuchet MS"/>
              </a:rPr>
              <a:t>Ceramic</a:t>
            </a:r>
            <a:endParaRPr sz="2800">
              <a:latin typeface="Trebuchet MS"/>
              <a:cs typeface="Trebuchet MS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500885"/>
            <a:ext cx="5970905" cy="7176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859280" algn="l"/>
                <a:tab pos="3689985" algn="l"/>
                <a:tab pos="4864735" algn="l"/>
              </a:tabLst>
            </a:pPr>
            <a:r>
              <a:rPr sz="2600" spc="-5" dirty="0">
                <a:latin typeface="Georgia"/>
                <a:cs typeface="Georgia"/>
              </a:rPr>
              <a:t>Ceramics	generally	have	specific</a:t>
            </a:r>
            <a:endParaRPr sz="2600">
              <a:latin typeface="Georgia"/>
              <a:cs typeface="Georgia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</a:pPr>
            <a:r>
              <a:rPr sz="2600" spc="-5" dirty="0">
                <a:latin typeface="Georgia"/>
                <a:cs typeface="Georgia"/>
              </a:rPr>
              <a:t>properties associated with </a:t>
            </a:r>
            <a:r>
              <a:rPr sz="2600" spc="-10" dirty="0">
                <a:latin typeface="Georgia"/>
                <a:cs typeface="Georgia"/>
              </a:rPr>
              <a:t>them </a:t>
            </a:r>
            <a:r>
              <a:rPr sz="2600" spc="-5" dirty="0">
                <a:latin typeface="Georgia"/>
                <a:cs typeface="Georgia"/>
              </a:rPr>
              <a:t>such</a:t>
            </a:r>
            <a:r>
              <a:rPr sz="2600" spc="-2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as: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b="1" spc="-5" dirty="0">
                <a:latin typeface="Georgia"/>
                <a:cs typeface="Georgia"/>
              </a:rPr>
              <a:t>Compressive strength</a:t>
            </a:r>
            <a:r>
              <a:rPr sz="2600" spc="-5" dirty="0">
                <a:latin typeface="Georgia"/>
                <a:cs typeface="Georgia"/>
              </a:rPr>
              <a:t>: Ceramics are  stronger </a:t>
            </a:r>
            <a:r>
              <a:rPr sz="2600" dirty="0">
                <a:latin typeface="Georgia"/>
                <a:cs typeface="Georgia"/>
              </a:rPr>
              <a:t>in </a:t>
            </a:r>
            <a:r>
              <a:rPr sz="2600" spc="-5" dirty="0">
                <a:latin typeface="Georgia"/>
                <a:cs typeface="Georgia"/>
              </a:rPr>
              <a:t>compression than </a:t>
            </a:r>
            <a:r>
              <a:rPr sz="2600" dirty="0">
                <a:latin typeface="Georgia"/>
                <a:cs typeface="Georgia"/>
              </a:rPr>
              <a:t>in </a:t>
            </a:r>
            <a:r>
              <a:rPr sz="2600" spc="-5" dirty="0">
                <a:latin typeface="Georgia"/>
                <a:cs typeface="Georgia"/>
              </a:rPr>
              <a:t>tension,  whereas </a:t>
            </a:r>
            <a:r>
              <a:rPr sz="2600" dirty="0">
                <a:latin typeface="Georgia"/>
                <a:cs typeface="Georgia"/>
              </a:rPr>
              <a:t>metals </a:t>
            </a:r>
            <a:r>
              <a:rPr sz="2600" spc="-5" dirty="0">
                <a:latin typeface="Georgia"/>
                <a:cs typeface="Georgia"/>
              </a:rPr>
              <a:t>have comparable  (equivalent) tensile </a:t>
            </a:r>
            <a:r>
              <a:rPr sz="2600" dirty="0">
                <a:latin typeface="Georgia"/>
                <a:cs typeface="Georgia"/>
              </a:rPr>
              <a:t>and </a:t>
            </a:r>
            <a:r>
              <a:rPr sz="2600" spc="-5" dirty="0">
                <a:latin typeface="Georgia"/>
                <a:cs typeface="Georgia"/>
              </a:rPr>
              <a:t>compressive  strengths. </a:t>
            </a:r>
            <a:r>
              <a:rPr sz="2600" dirty="0">
                <a:latin typeface="Georgia"/>
                <a:cs typeface="Georgia"/>
              </a:rPr>
              <a:t>This </a:t>
            </a:r>
            <a:r>
              <a:rPr sz="2600" spc="-5" dirty="0">
                <a:latin typeface="Georgia"/>
                <a:cs typeface="Georgia"/>
              </a:rPr>
              <a:t>difference </a:t>
            </a:r>
            <a:r>
              <a:rPr sz="2600" dirty="0">
                <a:latin typeface="Georgia"/>
                <a:cs typeface="Georgia"/>
              </a:rPr>
              <a:t>is important  </a:t>
            </a:r>
            <a:r>
              <a:rPr sz="2600" spc="-5" dirty="0">
                <a:latin typeface="Georgia"/>
                <a:cs typeface="Georgia"/>
              </a:rPr>
              <a:t>when we use ceramic components for  load-bearing applications. </a:t>
            </a:r>
            <a:r>
              <a:rPr sz="2600" dirty="0">
                <a:latin typeface="Georgia"/>
                <a:cs typeface="Georgia"/>
              </a:rPr>
              <a:t>It is </a:t>
            </a:r>
            <a:r>
              <a:rPr sz="2600" spc="-5" dirty="0">
                <a:latin typeface="Georgia"/>
                <a:cs typeface="Georgia"/>
              </a:rPr>
              <a:t>necessary  to consider the stress distributions </a:t>
            </a:r>
            <a:r>
              <a:rPr sz="2600" spc="5" dirty="0">
                <a:latin typeface="Georgia"/>
                <a:cs typeface="Georgia"/>
              </a:rPr>
              <a:t>in</a:t>
            </a:r>
            <a:r>
              <a:rPr sz="2600" spc="-8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the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519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985010" algn="l"/>
                <a:tab pos="3140710" algn="l"/>
                <a:tab pos="3774440" algn="l"/>
                <a:tab pos="5661025" algn="l"/>
              </a:tabLst>
            </a:pPr>
            <a:r>
              <a:rPr spc="-5" dirty="0">
                <a:latin typeface="Georgia"/>
                <a:cs typeface="Georgia"/>
              </a:rPr>
              <a:t>transpar</a:t>
            </a:r>
            <a:r>
              <a:rPr spc="-20" dirty="0">
                <a:latin typeface="Georgia"/>
                <a:cs typeface="Georgia"/>
              </a:rPr>
              <a:t>e</a:t>
            </a:r>
            <a:r>
              <a:rPr dirty="0">
                <a:latin typeface="Georgia"/>
                <a:cs typeface="Georgia"/>
              </a:rPr>
              <a:t>nt.	</a:t>
            </a:r>
            <a:r>
              <a:rPr spc="-5" dirty="0">
                <a:latin typeface="Georgia"/>
                <a:cs typeface="Georgia"/>
              </a:rPr>
              <a:t>Metal</a:t>
            </a:r>
            <a:r>
              <a:rPr dirty="0">
                <a:latin typeface="Georgia"/>
                <a:cs typeface="Georgia"/>
              </a:rPr>
              <a:t>s	are	</a:t>
            </a:r>
            <a:r>
              <a:rPr spc="-5" dirty="0">
                <a:latin typeface="Georgia"/>
                <a:cs typeface="Georgia"/>
              </a:rPr>
              <a:t>tran</a:t>
            </a:r>
            <a:r>
              <a:rPr spc="5" dirty="0">
                <a:latin typeface="Georgia"/>
                <a:cs typeface="Georgia"/>
              </a:rPr>
              <a:t>s</a:t>
            </a:r>
            <a:r>
              <a:rPr spc="-5" dirty="0">
                <a:latin typeface="Georgia"/>
                <a:cs typeface="Georgia"/>
              </a:rPr>
              <a:t>paren</a:t>
            </a:r>
            <a:r>
              <a:rPr dirty="0">
                <a:latin typeface="Georgia"/>
                <a:cs typeface="Georgia"/>
              </a:rPr>
              <a:t>t	</a:t>
            </a:r>
            <a:r>
              <a:rPr spc="-15" dirty="0">
                <a:latin typeface="Georgia"/>
                <a:cs typeface="Georgia"/>
              </a:rPr>
              <a:t>t</a:t>
            </a:r>
            <a:r>
              <a:rPr dirty="0">
                <a:latin typeface="Georgia"/>
                <a:cs typeface="Georgia"/>
              </a:rPr>
              <a:t>o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10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24330"/>
            <a:ext cx="5972810" cy="4926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Georgia"/>
                <a:cs typeface="Georgia"/>
              </a:rPr>
              <a:t>visible </a:t>
            </a:r>
            <a:r>
              <a:rPr sz="2600" spc="-5" dirty="0">
                <a:latin typeface="Georgia"/>
                <a:cs typeface="Georgia"/>
              </a:rPr>
              <a:t>light only </a:t>
            </a:r>
            <a:r>
              <a:rPr sz="2600" spc="-10" dirty="0">
                <a:latin typeface="Georgia"/>
                <a:cs typeface="Georgia"/>
              </a:rPr>
              <a:t>when </a:t>
            </a:r>
            <a:r>
              <a:rPr sz="2600" spc="-5" dirty="0">
                <a:latin typeface="Georgia"/>
                <a:cs typeface="Georgia"/>
              </a:rPr>
              <a:t>they are </a:t>
            </a:r>
            <a:r>
              <a:rPr sz="2600" dirty="0">
                <a:latin typeface="Georgia"/>
                <a:cs typeface="Georgia"/>
              </a:rPr>
              <a:t>very</a:t>
            </a:r>
            <a:r>
              <a:rPr sz="2600" spc="-29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thin,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spc="-5" dirty="0">
                <a:latin typeface="Georgia"/>
                <a:cs typeface="Georgia"/>
              </a:rPr>
              <a:t>typically less than </a:t>
            </a:r>
            <a:r>
              <a:rPr sz="2600" dirty="0">
                <a:latin typeface="Georgia"/>
                <a:cs typeface="Georgia"/>
              </a:rPr>
              <a:t>0.1 </a:t>
            </a:r>
            <a:r>
              <a:rPr sz="2600" spc="-5" dirty="0">
                <a:latin typeface="Georgia"/>
                <a:cs typeface="Georgia"/>
              </a:rPr>
              <a:t>μm. </a:t>
            </a:r>
            <a:r>
              <a:rPr sz="2600" dirty="0">
                <a:latin typeface="Georgia"/>
                <a:cs typeface="Georgia"/>
              </a:rPr>
              <a:t>Although it is  </a:t>
            </a:r>
            <a:r>
              <a:rPr sz="2600" spc="-5" dirty="0">
                <a:latin typeface="Georgia"/>
                <a:cs typeface="Georgia"/>
              </a:rPr>
              <a:t>always possible </a:t>
            </a:r>
            <a:r>
              <a:rPr sz="2600" spc="-10" dirty="0">
                <a:latin typeface="Georgia"/>
                <a:cs typeface="Georgia"/>
              </a:rPr>
              <a:t>to </a:t>
            </a:r>
            <a:r>
              <a:rPr sz="2600" spc="-5" dirty="0">
                <a:latin typeface="Georgia"/>
                <a:cs typeface="Georgia"/>
              </a:rPr>
              <a:t>find </a:t>
            </a:r>
            <a:r>
              <a:rPr sz="2600" dirty="0">
                <a:latin typeface="Georgia"/>
                <a:cs typeface="Georgia"/>
              </a:rPr>
              <a:t>at </a:t>
            </a:r>
            <a:r>
              <a:rPr sz="2600" spc="-5" dirty="0">
                <a:latin typeface="Georgia"/>
                <a:cs typeface="Georgia"/>
              </a:rPr>
              <a:t>least</a:t>
            </a:r>
            <a:r>
              <a:rPr sz="2600" spc="450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one  </a:t>
            </a:r>
            <a:r>
              <a:rPr sz="2600" spc="-5" dirty="0">
                <a:latin typeface="Georgia"/>
                <a:cs typeface="Georgia"/>
              </a:rPr>
              <a:t>ceramic </a:t>
            </a:r>
            <a:r>
              <a:rPr sz="2600" spc="-10" dirty="0">
                <a:latin typeface="Georgia"/>
                <a:cs typeface="Georgia"/>
              </a:rPr>
              <a:t>that </a:t>
            </a:r>
            <a:r>
              <a:rPr sz="2600" spc="-5" dirty="0">
                <a:latin typeface="Georgia"/>
                <a:cs typeface="Georgia"/>
              </a:rPr>
              <a:t>shows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5" dirty="0">
                <a:latin typeface="Georgia"/>
                <a:cs typeface="Georgia"/>
              </a:rPr>
              <a:t>typical </a:t>
            </a:r>
            <a:r>
              <a:rPr sz="2600" dirty="0">
                <a:latin typeface="Georgia"/>
                <a:cs typeface="Georgia"/>
              </a:rPr>
              <a:t>behaviour,  </a:t>
            </a:r>
            <a:r>
              <a:rPr sz="2600" spc="-5" dirty="0">
                <a:latin typeface="Georgia"/>
                <a:cs typeface="Georgia"/>
              </a:rPr>
              <a:t>the properties we have mentioned here  </a:t>
            </a:r>
            <a:r>
              <a:rPr sz="2600" dirty="0">
                <a:latin typeface="Georgia"/>
                <a:cs typeface="Georgia"/>
              </a:rPr>
              <a:t>are in many </a:t>
            </a:r>
            <a:r>
              <a:rPr sz="2600" spc="-5" dirty="0">
                <a:latin typeface="Georgia"/>
                <a:cs typeface="Georgia"/>
              </a:rPr>
              <a:t>cases different from those  shown by </a:t>
            </a:r>
            <a:r>
              <a:rPr sz="2600" dirty="0">
                <a:latin typeface="Georgia"/>
                <a:cs typeface="Georgia"/>
              </a:rPr>
              <a:t>metals </a:t>
            </a:r>
            <a:r>
              <a:rPr sz="2600" spc="-5" dirty="0">
                <a:latin typeface="Georgia"/>
                <a:cs typeface="Georgia"/>
              </a:rPr>
              <a:t>and</a:t>
            </a:r>
            <a:r>
              <a:rPr sz="2600" spc="-2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polymers.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40080"/>
            <a:ext cx="5969000" cy="88836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8800"/>
              </a:lnSpc>
              <a:spcBef>
                <a:spcPts val="100"/>
              </a:spcBef>
              <a:tabLst>
                <a:tab pos="2368550" algn="l"/>
                <a:tab pos="3387725" algn="l"/>
                <a:tab pos="5615305" algn="l"/>
              </a:tabLst>
            </a:pPr>
            <a:r>
              <a:rPr b="1" spc="-5" dirty="0">
                <a:latin typeface="Georgia"/>
                <a:cs typeface="Georgia"/>
              </a:rPr>
              <a:t>Fabricat</a:t>
            </a:r>
            <a:r>
              <a:rPr b="1" spc="-20" dirty="0">
                <a:latin typeface="Georgia"/>
                <a:cs typeface="Georgia"/>
              </a:rPr>
              <a:t>i</a:t>
            </a:r>
            <a:r>
              <a:rPr b="1" dirty="0">
                <a:latin typeface="Georgia"/>
                <a:cs typeface="Georgia"/>
              </a:rPr>
              <a:t>on	</a:t>
            </a:r>
            <a:r>
              <a:rPr b="1" spc="-15" dirty="0">
                <a:latin typeface="Georgia"/>
                <a:cs typeface="Georgia"/>
              </a:rPr>
              <a:t>a</a:t>
            </a:r>
            <a:r>
              <a:rPr b="1" dirty="0">
                <a:latin typeface="Georgia"/>
                <a:cs typeface="Georgia"/>
              </a:rPr>
              <a:t>nd	</a:t>
            </a:r>
            <a:r>
              <a:rPr b="1" spc="-5" dirty="0">
                <a:latin typeface="Georgia"/>
                <a:cs typeface="Georgia"/>
              </a:rPr>
              <a:t>Proce</a:t>
            </a:r>
            <a:r>
              <a:rPr b="1" spc="-25" dirty="0">
                <a:latin typeface="Georgia"/>
                <a:cs typeface="Georgia"/>
              </a:rPr>
              <a:t>s</a:t>
            </a:r>
            <a:r>
              <a:rPr b="1" dirty="0">
                <a:latin typeface="Georgia"/>
                <a:cs typeface="Georgia"/>
              </a:rPr>
              <a:t>sing	of  </a:t>
            </a:r>
            <a:r>
              <a:rPr b="1" spc="-5" dirty="0">
                <a:latin typeface="Georgia"/>
                <a:cs typeface="Georgia"/>
              </a:rPr>
              <a:t>Ceramics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11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865122"/>
            <a:ext cx="5971540" cy="7176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744855" algn="l"/>
                <a:tab pos="1583055" algn="l"/>
                <a:tab pos="2879090" algn="l"/>
                <a:tab pos="3302635" algn="l"/>
                <a:tab pos="3900804" algn="l"/>
                <a:tab pos="5669915" algn="l"/>
              </a:tabLst>
            </a:pPr>
            <a:r>
              <a:rPr sz="2600" spc="-5" dirty="0">
                <a:latin typeface="Georgia"/>
                <a:cs typeface="Georgia"/>
              </a:rPr>
              <a:t>O</a:t>
            </a:r>
            <a:r>
              <a:rPr sz="2600" spc="-10" dirty="0">
                <a:latin typeface="Georgia"/>
                <a:cs typeface="Georgia"/>
              </a:rPr>
              <a:t>n</a:t>
            </a:r>
            <a:r>
              <a:rPr sz="2600" dirty="0">
                <a:latin typeface="Georgia"/>
                <a:cs typeface="Georgia"/>
              </a:rPr>
              <a:t>e	</a:t>
            </a:r>
            <a:r>
              <a:rPr sz="2600" spc="-5" dirty="0">
                <a:latin typeface="Georgia"/>
                <a:cs typeface="Georgia"/>
              </a:rPr>
              <a:t>chie</a:t>
            </a:r>
            <a:r>
              <a:rPr sz="2600" dirty="0">
                <a:latin typeface="Georgia"/>
                <a:cs typeface="Georgia"/>
              </a:rPr>
              <a:t>f	</a:t>
            </a:r>
            <a:r>
              <a:rPr sz="2600" spc="-5" dirty="0">
                <a:latin typeface="Georgia"/>
                <a:cs typeface="Georgia"/>
              </a:rPr>
              <a:t>concer</a:t>
            </a:r>
            <a:r>
              <a:rPr sz="2600" dirty="0">
                <a:latin typeface="Georgia"/>
                <a:cs typeface="Georgia"/>
              </a:rPr>
              <a:t>n	in	</a:t>
            </a:r>
            <a:r>
              <a:rPr sz="2600" spc="-5" dirty="0">
                <a:latin typeface="Georgia"/>
                <a:cs typeface="Georgia"/>
              </a:rPr>
              <a:t>th</a:t>
            </a:r>
            <a:r>
              <a:rPr sz="2600" dirty="0">
                <a:latin typeface="Georgia"/>
                <a:cs typeface="Georgia"/>
              </a:rPr>
              <a:t>e	appli</a:t>
            </a:r>
            <a:r>
              <a:rPr sz="2600" spc="5" dirty="0">
                <a:latin typeface="Georgia"/>
                <a:cs typeface="Georgia"/>
              </a:rPr>
              <a:t>c</a:t>
            </a:r>
            <a:r>
              <a:rPr sz="2600" dirty="0">
                <a:latin typeface="Georgia"/>
                <a:cs typeface="Georgia"/>
              </a:rPr>
              <a:t>a</a:t>
            </a:r>
            <a:r>
              <a:rPr sz="2600" spc="-20" dirty="0">
                <a:latin typeface="Georgia"/>
                <a:cs typeface="Georgia"/>
              </a:rPr>
              <a:t>t</a:t>
            </a:r>
            <a:r>
              <a:rPr sz="2600" dirty="0">
                <a:latin typeface="Georgia"/>
                <a:cs typeface="Georgia"/>
              </a:rPr>
              <a:t>ion	</a:t>
            </a:r>
            <a:r>
              <a:rPr sz="2600" spc="-5" dirty="0">
                <a:latin typeface="Georgia"/>
                <a:cs typeface="Georgia"/>
              </a:rPr>
              <a:t>of</a:t>
            </a:r>
            <a:endParaRPr sz="2600">
              <a:latin typeface="Georgia"/>
              <a:cs typeface="Georgia"/>
            </a:endParaRPr>
          </a:p>
          <a:p>
            <a:pPr marL="12700" marR="6985" algn="just">
              <a:lnSpc>
                <a:spcPct val="189200"/>
              </a:lnSpc>
              <a:spcBef>
                <a:spcPts val="5"/>
              </a:spcBef>
            </a:pPr>
            <a:r>
              <a:rPr sz="2600" spc="-5" dirty="0">
                <a:latin typeface="Georgia"/>
                <a:cs typeface="Georgia"/>
              </a:rPr>
              <a:t>ceramic </a:t>
            </a:r>
            <a:r>
              <a:rPr sz="2600" dirty="0">
                <a:latin typeface="Georgia"/>
                <a:cs typeface="Georgia"/>
              </a:rPr>
              <a:t>materials is </a:t>
            </a:r>
            <a:r>
              <a:rPr sz="2600" spc="-5" dirty="0">
                <a:latin typeface="Georgia"/>
                <a:cs typeface="Georgia"/>
              </a:rPr>
              <a:t>the </a:t>
            </a:r>
            <a:r>
              <a:rPr sz="2600" dirty="0">
                <a:latin typeface="Georgia"/>
                <a:cs typeface="Georgia"/>
              </a:rPr>
              <a:t>method </a:t>
            </a:r>
            <a:r>
              <a:rPr sz="2600" spc="-5" dirty="0">
                <a:latin typeface="Georgia"/>
                <a:cs typeface="Georgia"/>
              </a:rPr>
              <a:t>of  fabrication.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spc="-5" dirty="0">
                <a:latin typeface="Georgia"/>
                <a:cs typeface="Georgia"/>
              </a:rPr>
              <a:t>Many of the metal-forming operations  </a:t>
            </a:r>
            <a:r>
              <a:rPr sz="2600" dirty="0">
                <a:latin typeface="Georgia"/>
                <a:cs typeface="Georgia"/>
              </a:rPr>
              <a:t>rely </a:t>
            </a:r>
            <a:r>
              <a:rPr sz="2600" spc="-5" dirty="0">
                <a:latin typeface="Georgia"/>
                <a:cs typeface="Georgia"/>
              </a:rPr>
              <a:t>on casting and/or techniques that  </a:t>
            </a:r>
            <a:r>
              <a:rPr sz="2600" dirty="0">
                <a:latin typeface="Georgia"/>
                <a:cs typeface="Georgia"/>
              </a:rPr>
              <a:t>involve </a:t>
            </a:r>
            <a:r>
              <a:rPr sz="2600" spc="-5" dirty="0">
                <a:latin typeface="Georgia"/>
                <a:cs typeface="Georgia"/>
              </a:rPr>
              <a:t>some form of plastic  deformation. </a:t>
            </a:r>
            <a:r>
              <a:rPr sz="2600" dirty="0">
                <a:latin typeface="Georgia"/>
                <a:cs typeface="Georgia"/>
              </a:rPr>
              <a:t>Since </a:t>
            </a:r>
            <a:r>
              <a:rPr sz="2600" spc="-5" dirty="0">
                <a:latin typeface="Georgia"/>
                <a:cs typeface="Georgia"/>
              </a:rPr>
              <a:t>ceramic materials  have </a:t>
            </a:r>
            <a:r>
              <a:rPr sz="2600" dirty="0">
                <a:latin typeface="Georgia"/>
                <a:cs typeface="Georgia"/>
              </a:rPr>
              <a:t>relatively high melting  </a:t>
            </a:r>
            <a:r>
              <a:rPr sz="2600" spc="-5" dirty="0">
                <a:latin typeface="Georgia"/>
                <a:cs typeface="Georgia"/>
              </a:rPr>
              <a:t>temperatures, casting them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5" dirty="0">
                <a:latin typeface="Georgia"/>
                <a:cs typeface="Georgia"/>
              </a:rPr>
              <a:t>normally  impractical. Furthermore, </a:t>
            </a:r>
            <a:r>
              <a:rPr sz="2600" dirty="0">
                <a:latin typeface="Georgia"/>
                <a:cs typeface="Georgia"/>
              </a:rPr>
              <a:t>in</a:t>
            </a:r>
            <a:r>
              <a:rPr sz="2600" spc="9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most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9000" cy="117221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56410" algn="l"/>
                <a:tab pos="2602865" algn="l"/>
                <a:tab pos="4521200" algn="l"/>
                <a:tab pos="5187950" algn="l"/>
              </a:tabLst>
            </a:pPr>
            <a:r>
              <a:rPr dirty="0">
                <a:latin typeface="Georgia"/>
                <a:cs typeface="Georgia"/>
              </a:rPr>
              <a:t>instances	</a:t>
            </a:r>
            <a:r>
              <a:rPr spc="-5" dirty="0">
                <a:latin typeface="Georgia"/>
                <a:cs typeface="Georgia"/>
              </a:rPr>
              <a:t>the	brittleness	of	</a:t>
            </a:r>
            <a:r>
              <a:rPr spc="-10" dirty="0">
                <a:latin typeface="Georgia"/>
                <a:cs typeface="Georgia"/>
              </a:rPr>
              <a:t>these</a:t>
            </a: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2400">
              <a:latin typeface="Times New Roman"/>
              <a:cs typeface="Times New Roman"/>
            </a:endParaRPr>
          </a:p>
          <a:p>
            <a:pPr marL="12700">
              <a:lnSpc>
                <a:spcPct val="100000"/>
              </a:lnSpc>
              <a:tabLst>
                <a:tab pos="2249805" algn="l"/>
                <a:tab pos="4378960" algn="l"/>
              </a:tabLst>
            </a:pPr>
            <a:r>
              <a:rPr dirty="0">
                <a:latin typeface="Georgia"/>
                <a:cs typeface="Georgia"/>
              </a:rPr>
              <a:t>materials	</a:t>
            </a:r>
            <a:r>
              <a:rPr spc="-5" dirty="0">
                <a:latin typeface="Georgia"/>
                <a:cs typeface="Georgia"/>
              </a:rPr>
              <a:t>prevents	(prohibits)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12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2375661"/>
            <a:ext cx="5971540" cy="64268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091689" algn="l"/>
                <a:tab pos="3086100" algn="l"/>
                <a:tab pos="4416425" algn="l"/>
                <a:tab pos="5494020" algn="l"/>
              </a:tabLst>
            </a:pPr>
            <a:r>
              <a:rPr sz="2600" spc="-5" dirty="0">
                <a:latin typeface="Georgia"/>
                <a:cs typeface="Georgia"/>
              </a:rPr>
              <a:t>deformat</a:t>
            </a:r>
            <a:r>
              <a:rPr sz="2600" spc="-15" dirty="0">
                <a:latin typeface="Georgia"/>
                <a:cs typeface="Georgia"/>
              </a:rPr>
              <a:t>i</a:t>
            </a:r>
            <a:r>
              <a:rPr sz="2600" spc="-5" dirty="0">
                <a:latin typeface="Georgia"/>
                <a:cs typeface="Georgia"/>
              </a:rPr>
              <a:t>on</a:t>
            </a:r>
            <a:r>
              <a:rPr sz="2600" dirty="0">
                <a:latin typeface="Georgia"/>
                <a:cs typeface="Georgia"/>
              </a:rPr>
              <a:t>.	</a:t>
            </a:r>
            <a:r>
              <a:rPr sz="2600" spc="-5" dirty="0">
                <a:latin typeface="Georgia"/>
                <a:cs typeface="Georgia"/>
              </a:rPr>
              <a:t>Som</a:t>
            </a:r>
            <a:r>
              <a:rPr sz="2600" dirty="0">
                <a:latin typeface="Georgia"/>
                <a:cs typeface="Georgia"/>
              </a:rPr>
              <a:t>e	</a:t>
            </a:r>
            <a:r>
              <a:rPr sz="2600" spc="-5" dirty="0">
                <a:latin typeface="Georgia"/>
                <a:cs typeface="Georgia"/>
              </a:rPr>
              <a:t>c</a:t>
            </a:r>
            <a:r>
              <a:rPr sz="2600" dirty="0">
                <a:latin typeface="Georgia"/>
                <a:cs typeface="Georgia"/>
              </a:rPr>
              <a:t>eram</a:t>
            </a:r>
            <a:r>
              <a:rPr sz="2600" spc="-15" dirty="0">
                <a:latin typeface="Georgia"/>
                <a:cs typeface="Georgia"/>
              </a:rPr>
              <a:t>i</a:t>
            </a:r>
            <a:r>
              <a:rPr sz="2600" dirty="0">
                <a:latin typeface="Georgia"/>
                <a:cs typeface="Georgia"/>
              </a:rPr>
              <a:t>c	</a:t>
            </a:r>
            <a:r>
              <a:rPr sz="2600" spc="-5" dirty="0">
                <a:latin typeface="Georgia"/>
                <a:cs typeface="Georgia"/>
              </a:rPr>
              <a:t>piece</a:t>
            </a:r>
            <a:r>
              <a:rPr sz="2600" dirty="0">
                <a:latin typeface="Georgia"/>
                <a:cs typeface="Georgia"/>
              </a:rPr>
              <a:t>s	are</a:t>
            </a:r>
            <a:endParaRPr sz="2600">
              <a:latin typeface="Georgia"/>
              <a:cs typeface="Georgia"/>
            </a:endParaRPr>
          </a:p>
          <a:p>
            <a:pPr marL="12700" marR="6985" algn="just">
              <a:lnSpc>
                <a:spcPct val="189200"/>
              </a:lnSpc>
              <a:spcBef>
                <a:spcPts val="5"/>
              </a:spcBef>
            </a:pPr>
            <a:r>
              <a:rPr sz="2600" spc="-5" dirty="0">
                <a:latin typeface="Georgia"/>
                <a:cs typeface="Georgia"/>
              </a:rPr>
              <a:t>formed </a:t>
            </a:r>
            <a:r>
              <a:rPr sz="2600" spc="-10" dirty="0">
                <a:latin typeface="Georgia"/>
                <a:cs typeface="Georgia"/>
              </a:rPr>
              <a:t>from </a:t>
            </a:r>
            <a:r>
              <a:rPr sz="2600" spc="-5" dirty="0">
                <a:latin typeface="Georgia"/>
                <a:cs typeface="Georgia"/>
              </a:rPr>
              <a:t>powders </a:t>
            </a:r>
            <a:r>
              <a:rPr sz="2600" dirty="0">
                <a:latin typeface="Georgia"/>
                <a:cs typeface="Georgia"/>
              </a:rPr>
              <a:t>(or particulate  </a:t>
            </a:r>
            <a:r>
              <a:rPr sz="2600" spc="-5" dirty="0">
                <a:latin typeface="Georgia"/>
                <a:cs typeface="Georgia"/>
              </a:rPr>
              <a:t>collections) that </a:t>
            </a:r>
            <a:r>
              <a:rPr sz="2600" dirty="0">
                <a:latin typeface="Georgia"/>
                <a:cs typeface="Georgia"/>
              </a:rPr>
              <a:t>must </a:t>
            </a:r>
            <a:r>
              <a:rPr sz="2600" spc="-5" dirty="0">
                <a:latin typeface="Georgia"/>
                <a:cs typeface="Georgia"/>
              </a:rPr>
              <a:t>ultimately be</a:t>
            </a:r>
            <a:r>
              <a:rPr sz="2600" spc="-445" dirty="0">
                <a:latin typeface="Georgia"/>
                <a:cs typeface="Georgia"/>
              </a:rPr>
              <a:t> </a:t>
            </a:r>
            <a:r>
              <a:rPr sz="2600" spc="-10" dirty="0">
                <a:latin typeface="Georgia"/>
                <a:cs typeface="Georgia"/>
              </a:rPr>
              <a:t>dried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dirty="0">
                <a:latin typeface="Georgia"/>
                <a:cs typeface="Georgia"/>
              </a:rPr>
              <a:t>and </a:t>
            </a:r>
            <a:r>
              <a:rPr sz="2600" spc="-5" dirty="0">
                <a:latin typeface="Georgia"/>
                <a:cs typeface="Georgia"/>
              </a:rPr>
              <a:t>fired. Glass shapes </a:t>
            </a:r>
            <a:r>
              <a:rPr sz="2600" dirty="0">
                <a:latin typeface="Georgia"/>
                <a:cs typeface="Georgia"/>
              </a:rPr>
              <a:t>are </a:t>
            </a:r>
            <a:r>
              <a:rPr sz="2600" spc="-5" dirty="0">
                <a:latin typeface="Georgia"/>
                <a:cs typeface="Georgia"/>
              </a:rPr>
              <a:t>formed </a:t>
            </a:r>
            <a:r>
              <a:rPr sz="2600" dirty="0">
                <a:latin typeface="Georgia"/>
                <a:cs typeface="Georgia"/>
              </a:rPr>
              <a:t>at  </a:t>
            </a:r>
            <a:r>
              <a:rPr sz="2600" spc="-5" dirty="0">
                <a:latin typeface="Georgia"/>
                <a:cs typeface="Georgia"/>
              </a:rPr>
              <a:t>elevated temperatures from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5" dirty="0">
                <a:latin typeface="Georgia"/>
                <a:cs typeface="Georgia"/>
              </a:rPr>
              <a:t>fluid </a:t>
            </a:r>
            <a:r>
              <a:rPr sz="2600" dirty="0">
                <a:latin typeface="Georgia"/>
                <a:cs typeface="Georgia"/>
              </a:rPr>
              <a:t>mass  </a:t>
            </a:r>
            <a:r>
              <a:rPr sz="2600" spc="-5" dirty="0">
                <a:latin typeface="Georgia"/>
                <a:cs typeface="Georgia"/>
              </a:rPr>
              <a:t>that becomes </a:t>
            </a:r>
            <a:r>
              <a:rPr sz="2600" dirty="0">
                <a:latin typeface="Georgia"/>
                <a:cs typeface="Georgia"/>
              </a:rPr>
              <a:t>very viscous </a:t>
            </a:r>
            <a:r>
              <a:rPr sz="2600" spc="-5" dirty="0">
                <a:latin typeface="Georgia"/>
                <a:cs typeface="Georgia"/>
              </a:rPr>
              <a:t>upon cooling. 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10" dirty="0">
                <a:latin typeface="Georgia"/>
                <a:cs typeface="Georgia"/>
              </a:rPr>
              <a:t>scheme </a:t>
            </a:r>
            <a:r>
              <a:rPr sz="2600" spc="-5" dirty="0">
                <a:latin typeface="Georgia"/>
                <a:cs typeface="Georgia"/>
              </a:rPr>
              <a:t>for the several types </a:t>
            </a:r>
            <a:r>
              <a:rPr sz="2600" spc="-10" dirty="0">
                <a:latin typeface="Georgia"/>
                <a:cs typeface="Georgia"/>
              </a:rPr>
              <a:t>of  </a:t>
            </a:r>
            <a:r>
              <a:rPr sz="2600" spc="-5" dirty="0">
                <a:latin typeface="Georgia"/>
                <a:cs typeface="Georgia"/>
              </a:rPr>
              <a:t>ceramic-forming techniques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5" dirty="0">
                <a:latin typeface="Georgia"/>
                <a:cs typeface="Georgia"/>
              </a:rPr>
              <a:t>presented  </a:t>
            </a:r>
            <a:r>
              <a:rPr sz="2600" dirty="0">
                <a:latin typeface="Georgia"/>
                <a:cs typeface="Georgia"/>
              </a:rPr>
              <a:t>in </a:t>
            </a:r>
            <a:r>
              <a:rPr sz="2600" spc="-5" dirty="0">
                <a:latin typeface="Georgia"/>
                <a:cs typeface="Georgia"/>
              </a:rPr>
              <a:t>Figure </a:t>
            </a:r>
            <a:r>
              <a:rPr sz="2600" spc="-10" dirty="0">
                <a:latin typeface="Georgia"/>
                <a:cs typeface="Georgia"/>
              </a:rPr>
              <a:t>1: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4321007" y="5530977"/>
            <a:ext cx="9055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i="1" spc="-5" dirty="0">
                <a:latin typeface="Georgia"/>
                <a:cs typeface="Georgia"/>
              </a:rPr>
              <a:t>s</a:t>
            </a:r>
            <a:r>
              <a:rPr sz="1800" b="1" i="1" spc="10" dirty="0">
                <a:latin typeface="Georgia"/>
                <a:cs typeface="Georgia"/>
              </a:rPr>
              <a:t>c</a:t>
            </a:r>
            <a:r>
              <a:rPr sz="1800" b="1" i="1" spc="-5" dirty="0">
                <a:latin typeface="Georgia"/>
                <a:cs typeface="Georgia"/>
              </a:rPr>
              <a:t>heme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365415" y="5530977"/>
            <a:ext cx="150304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530225" algn="l"/>
              </a:tabLst>
            </a:pPr>
            <a:r>
              <a:rPr sz="1800" b="1" i="1" dirty="0">
                <a:latin typeface="Georgia"/>
                <a:cs typeface="Georgia"/>
              </a:rPr>
              <a:t>f</a:t>
            </a:r>
            <a:r>
              <a:rPr sz="1800" b="1" i="1" spc="-10" dirty="0">
                <a:latin typeface="Georgia"/>
                <a:cs typeface="Georgia"/>
              </a:rPr>
              <a:t>o</a:t>
            </a:r>
            <a:r>
              <a:rPr sz="1800" b="1" i="1" dirty="0">
                <a:latin typeface="Georgia"/>
                <a:cs typeface="Georgia"/>
              </a:rPr>
              <a:t>r	ceram</a:t>
            </a:r>
            <a:r>
              <a:rPr sz="1800" b="1" i="1" spc="5" dirty="0">
                <a:latin typeface="Georgia"/>
                <a:cs typeface="Georgia"/>
              </a:rPr>
              <a:t>i</a:t>
            </a:r>
            <a:r>
              <a:rPr sz="1800" b="1" i="1" dirty="0">
                <a:latin typeface="Georgia"/>
                <a:cs typeface="Georgia"/>
              </a:rPr>
              <a:t>c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902004" y="5530977"/>
            <a:ext cx="3281679" cy="558800"/>
          </a:xfrm>
          <a:prstGeom prst="rect">
            <a:avLst/>
          </a:prstGeom>
        </p:spPr>
        <p:txBody>
          <a:bodyPr vert="horz" wrap="square" lIns="0" tIns="33655" rIns="0" bIns="0" rtlCol="0">
            <a:spAutoFit/>
          </a:bodyPr>
          <a:lstStyle/>
          <a:p>
            <a:pPr marL="12700" marR="5080">
              <a:lnSpc>
                <a:spcPts val="2039"/>
              </a:lnSpc>
              <a:spcBef>
                <a:spcPts val="265"/>
              </a:spcBef>
              <a:tabLst>
                <a:tab pos="968375" algn="l"/>
                <a:tab pos="1327785" algn="l"/>
                <a:tab pos="1666875" algn="l"/>
              </a:tabLst>
            </a:pPr>
            <a:r>
              <a:rPr sz="1800" b="1" i="1" spc="-5" dirty="0">
                <a:latin typeface="Georgia"/>
                <a:cs typeface="Georgia"/>
              </a:rPr>
              <a:t>F</a:t>
            </a:r>
            <a:r>
              <a:rPr sz="1800" b="1" i="1" dirty="0">
                <a:latin typeface="Georgia"/>
                <a:cs typeface="Georgia"/>
              </a:rPr>
              <a:t>i</a:t>
            </a:r>
            <a:r>
              <a:rPr sz="1800" b="1" i="1" spc="-5" dirty="0">
                <a:latin typeface="Georgia"/>
                <a:cs typeface="Georgia"/>
              </a:rPr>
              <a:t>gur</a:t>
            </a:r>
            <a:r>
              <a:rPr sz="1800" b="1" i="1" dirty="0">
                <a:latin typeface="Georgia"/>
                <a:cs typeface="Georgia"/>
              </a:rPr>
              <a:t>e	</a:t>
            </a:r>
            <a:r>
              <a:rPr sz="1800" b="1" i="1" spc="-5" dirty="0">
                <a:latin typeface="Georgia"/>
                <a:cs typeface="Georgia"/>
              </a:rPr>
              <a:t>1</a:t>
            </a:r>
            <a:r>
              <a:rPr sz="1800" b="1" i="1" dirty="0">
                <a:latin typeface="Georgia"/>
                <a:cs typeface="Georgia"/>
              </a:rPr>
              <a:t>:	A	c</a:t>
            </a:r>
            <a:r>
              <a:rPr sz="1800" b="1" i="1" spc="-5" dirty="0">
                <a:latin typeface="Georgia"/>
                <a:cs typeface="Georgia"/>
              </a:rPr>
              <a:t>la</a:t>
            </a:r>
            <a:r>
              <a:rPr sz="1800" b="1" i="1" dirty="0">
                <a:latin typeface="Georgia"/>
                <a:cs typeface="Georgia"/>
              </a:rPr>
              <a:t>s</a:t>
            </a:r>
            <a:r>
              <a:rPr sz="1800" b="1" i="1" spc="-5" dirty="0">
                <a:latin typeface="Georgia"/>
                <a:cs typeface="Georgia"/>
              </a:rPr>
              <a:t>s</a:t>
            </a:r>
            <a:r>
              <a:rPr sz="1800" b="1" i="1" spc="5" dirty="0">
                <a:latin typeface="Georgia"/>
                <a:cs typeface="Georgia"/>
              </a:rPr>
              <a:t>i</a:t>
            </a:r>
            <a:r>
              <a:rPr sz="1800" b="1" i="1" dirty="0">
                <a:latin typeface="Georgia"/>
                <a:cs typeface="Georgia"/>
              </a:rPr>
              <a:t>fi</a:t>
            </a:r>
            <a:r>
              <a:rPr sz="1800" b="1" i="1" spc="-10" dirty="0">
                <a:latin typeface="Georgia"/>
                <a:cs typeface="Georgia"/>
              </a:rPr>
              <a:t>c</a:t>
            </a:r>
            <a:r>
              <a:rPr sz="1800" b="1" i="1" spc="-5" dirty="0">
                <a:latin typeface="Georgia"/>
                <a:cs typeface="Georgia"/>
              </a:rPr>
              <a:t>a</a:t>
            </a:r>
            <a:r>
              <a:rPr sz="1800" b="1" i="1" dirty="0">
                <a:latin typeface="Georgia"/>
                <a:cs typeface="Georgia"/>
              </a:rPr>
              <a:t>tion  </a:t>
            </a:r>
            <a:r>
              <a:rPr sz="1800" b="1" i="1" spc="-5" dirty="0">
                <a:latin typeface="Georgia"/>
                <a:cs typeface="Georgia"/>
              </a:rPr>
              <a:t>forming techniques.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7" name="object 7"/>
          <p:cNvSpPr/>
          <p:nvPr/>
        </p:nvSpPr>
        <p:spPr>
          <a:xfrm>
            <a:off x="926591" y="926591"/>
            <a:ext cx="6106668" cy="461619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90600" y="990600"/>
            <a:ext cx="5928995" cy="443865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1550" y="971550"/>
            <a:ext cx="5967095" cy="4476750"/>
          </a:xfrm>
          <a:custGeom>
            <a:avLst/>
            <a:gdLst/>
            <a:ahLst/>
            <a:cxnLst/>
            <a:rect l="l" t="t" r="r" b="b"/>
            <a:pathLst>
              <a:path w="5967095" h="4476750">
                <a:moveTo>
                  <a:pt x="0" y="4476750"/>
                </a:moveTo>
                <a:lnTo>
                  <a:pt x="5967095" y="4476750"/>
                </a:lnTo>
                <a:lnTo>
                  <a:pt x="5967095" y="0"/>
                </a:lnTo>
                <a:lnTo>
                  <a:pt x="0" y="0"/>
                </a:lnTo>
                <a:lnTo>
                  <a:pt x="0" y="4476750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13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71540" cy="19526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529715" algn="l"/>
                <a:tab pos="2190750" algn="l"/>
                <a:tab pos="3539490" algn="l"/>
                <a:tab pos="4494530" algn="l"/>
                <a:tab pos="5491480" algn="l"/>
              </a:tabLst>
            </a:pPr>
            <a:r>
              <a:rPr spc="-5" dirty="0">
                <a:latin typeface="Georgia"/>
                <a:cs typeface="Georgia"/>
              </a:rPr>
              <a:t>ceramic	to	ensure	that	they	</a:t>
            </a:r>
            <a:r>
              <a:rPr dirty="0">
                <a:latin typeface="Georgia"/>
                <a:cs typeface="Georgia"/>
              </a:rPr>
              <a:t>are</a:t>
            </a:r>
          </a:p>
          <a:p>
            <a:pPr marL="12700" marR="5080">
              <a:lnSpc>
                <a:spcPts val="6140"/>
              </a:lnSpc>
              <a:spcBef>
                <a:spcPts val="475"/>
              </a:spcBef>
              <a:tabLst>
                <a:tab pos="801370" algn="l"/>
                <a:tab pos="2075180" algn="l"/>
                <a:tab pos="2682875" algn="l"/>
                <a:tab pos="4246880" algn="l"/>
              </a:tabLst>
            </a:pPr>
            <a:r>
              <a:rPr spc="-5" dirty="0">
                <a:latin typeface="Georgia"/>
                <a:cs typeface="Georgia"/>
              </a:rPr>
              <a:t>compressive. </a:t>
            </a:r>
            <a:r>
              <a:rPr dirty="0">
                <a:latin typeface="Georgia"/>
                <a:cs typeface="Georgia"/>
              </a:rPr>
              <a:t>An important </a:t>
            </a:r>
            <a:r>
              <a:rPr spc="-5" dirty="0">
                <a:latin typeface="Georgia"/>
                <a:cs typeface="Georgia"/>
              </a:rPr>
              <a:t>example </a:t>
            </a:r>
            <a:r>
              <a:rPr dirty="0">
                <a:latin typeface="Georgia"/>
                <a:cs typeface="Georgia"/>
              </a:rPr>
              <a:t>is</a:t>
            </a:r>
            <a:r>
              <a:rPr spc="-90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in  </a:t>
            </a:r>
            <a:r>
              <a:rPr spc="-5" dirty="0">
                <a:latin typeface="Georgia"/>
                <a:cs typeface="Georgia"/>
              </a:rPr>
              <a:t>th</a:t>
            </a:r>
            <a:r>
              <a:rPr dirty="0">
                <a:latin typeface="Georgia"/>
                <a:cs typeface="Georgia"/>
              </a:rPr>
              <a:t>e	</a:t>
            </a:r>
            <a:r>
              <a:rPr spc="-5" dirty="0">
                <a:latin typeface="Georgia"/>
                <a:cs typeface="Georgia"/>
              </a:rPr>
              <a:t>des</a:t>
            </a:r>
            <a:r>
              <a:rPr spc="-10" dirty="0">
                <a:latin typeface="Georgia"/>
                <a:cs typeface="Georgia"/>
              </a:rPr>
              <a:t>i</a:t>
            </a:r>
            <a:r>
              <a:rPr spc="-5" dirty="0">
                <a:latin typeface="Georgia"/>
                <a:cs typeface="Georgia"/>
              </a:rPr>
              <a:t>g</a:t>
            </a:r>
            <a:r>
              <a:rPr dirty="0">
                <a:latin typeface="Georgia"/>
                <a:cs typeface="Georgia"/>
              </a:rPr>
              <a:t>n	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dirty="0">
                <a:latin typeface="Georgia"/>
                <a:cs typeface="Georgia"/>
              </a:rPr>
              <a:t>f	</a:t>
            </a:r>
            <a:r>
              <a:rPr spc="-5" dirty="0">
                <a:latin typeface="Georgia"/>
                <a:cs typeface="Georgia"/>
              </a:rPr>
              <a:t>co</a:t>
            </a:r>
            <a:r>
              <a:rPr spc="-10" dirty="0">
                <a:latin typeface="Georgia"/>
                <a:cs typeface="Georgia"/>
              </a:rPr>
              <a:t>n</a:t>
            </a:r>
            <a:r>
              <a:rPr spc="-5" dirty="0">
                <a:latin typeface="Georgia"/>
                <a:cs typeface="Georgia"/>
              </a:rPr>
              <a:t>cr</a:t>
            </a:r>
            <a:r>
              <a:rPr dirty="0">
                <a:latin typeface="Georgia"/>
                <a:cs typeface="Georgia"/>
              </a:rPr>
              <a:t>e</a:t>
            </a:r>
            <a:r>
              <a:rPr spc="-15" dirty="0">
                <a:latin typeface="Georgia"/>
                <a:cs typeface="Georgia"/>
              </a:rPr>
              <a:t>t</a:t>
            </a:r>
            <a:r>
              <a:rPr dirty="0">
                <a:latin typeface="Georgia"/>
                <a:cs typeface="Georgia"/>
              </a:rPr>
              <a:t>e	</a:t>
            </a:r>
            <a:r>
              <a:rPr spc="-5" dirty="0">
                <a:latin typeface="Georgia"/>
                <a:cs typeface="Georgia"/>
              </a:rPr>
              <a:t>b</a:t>
            </a:r>
            <a:r>
              <a:rPr spc="-20" dirty="0">
                <a:latin typeface="Georgia"/>
                <a:cs typeface="Georgia"/>
              </a:rPr>
              <a:t>r</a:t>
            </a:r>
            <a:r>
              <a:rPr dirty="0">
                <a:latin typeface="Georgia"/>
                <a:cs typeface="Georgia"/>
              </a:rPr>
              <a:t>idge</a:t>
            </a:r>
            <a:r>
              <a:rPr spc="20" dirty="0">
                <a:latin typeface="Georgia"/>
                <a:cs typeface="Georgia"/>
              </a:rPr>
              <a:t>s</a:t>
            </a:r>
            <a:r>
              <a:rPr spc="-254" dirty="0">
                <a:latin typeface="Courier New"/>
                <a:cs typeface="Courier New"/>
              </a:rPr>
              <a:t>—</a:t>
            </a:r>
            <a:r>
              <a:rPr spc="-5" dirty="0">
                <a:latin typeface="Georgia"/>
                <a:cs typeface="Georgia"/>
              </a:rPr>
              <a:t>the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2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3232531"/>
            <a:ext cx="5973445" cy="56749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710689" algn="l"/>
                <a:tab pos="2245995" algn="l"/>
                <a:tab pos="3343910" algn="l"/>
                <a:tab pos="4984750" algn="l"/>
              </a:tabLst>
            </a:pPr>
            <a:r>
              <a:rPr sz="2600" spc="-5" dirty="0">
                <a:latin typeface="Georgia"/>
                <a:cs typeface="Georgia"/>
              </a:rPr>
              <a:t>concrete,	</a:t>
            </a:r>
            <a:r>
              <a:rPr sz="2600" dirty="0">
                <a:latin typeface="Georgia"/>
                <a:cs typeface="Georgia"/>
              </a:rPr>
              <a:t>a	</a:t>
            </a:r>
            <a:r>
              <a:rPr sz="2600" spc="-5" dirty="0">
                <a:latin typeface="Georgia"/>
                <a:cs typeface="Georgia"/>
              </a:rPr>
              <a:t>CMC	</a:t>
            </a:r>
            <a:r>
              <a:rPr sz="2600" dirty="0">
                <a:latin typeface="Georgia"/>
                <a:cs typeface="Georgia"/>
              </a:rPr>
              <a:t>(ceramic	</a:t>
            </a:r>
            <a:r>
              <a:rPr sz="2600" spc="-5" dirty="0">
                <a:latin typeface="Georgia"/>
                <a:cs typeface="Georgia"/>
              </a:rPr>
              <a:t>matrix</a:t>
            </a:r>
            <a:endParaRPr sz="2600">
              <a:latin typeface="Georgia"/>
              <a:cs typeface="Georgia"/>
            </a:endParaRPr>
          </a:p>
          <a:p>
            <a:pPr marL="12700" marR="8890" algn="just">
              <a:lnSpc>
                <a:spcPts val="5910"/>
              </a:lnSpc>
              <a:spcBef>
                <a:spcPts val="660"/>
              </a:spcBef>
            </a:pPr>
            <a:r>
              <a:rPr sz="2600" spc="-5" dirty="0">
                <a:latin typeface="Georgia"/>
                <a:cs typeface="Georgia"/>
              </a:rPr>
              <a:t>ceramic), </a:t>
            </a:r>
            <a:r>
              <a:rPr sz="2600" dirty="0">
                <a:latin typeface="Georgia"/>
                <a:cs typeface="Georgia"/>
              </a:rPr>
              <a:t>must </a:t>
            </a:r>
            <a:r>
              <a:rPr sz="2600" spc="-5" dirty="0">
                <a:latin typeface="Georgia"/>
                <a:cs typeface="Georgia"/>
              </a:rPr>
              <a:t>be </a:t>
            </a:r>
            <a:r>
              <a:rPr sz="2600" dirty="0">
                <a:latin typeface="Georgia"/>
                <a:cs typeface="Georgia"/>
              </a:rPr>
              <a:t>kept in </a:t>
            </a:r>
            <a:r>
              <a:rPr sz="2600" spc="-5" dirty="0">
                <a:latin typeface="Georgia"/>
                <a:cs typeface="Georgia"/>
              </a:rPr>
              <a:t>compression.  Ceramics</a:t>
            </a:r>
            <a:r>
              <a:rPr sz="2600" spc="31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generally</a:t>
            </a:r>
            <a:r>
              <a:rPr sz="2600" spc="31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have</a:t>
            </a:r>
            <a:r>
              <a:rPr sz="2600" spc="32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low</a:t>
            </a:r>
            <a:r>
              <a:rPr sz="2600" spc="31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toughness,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ts val="5910"/>
              </a:lnSpc>
            </a:pPr>
            <a:r>
              <a:rPr sz="2600" dirty="0">
                <a:latin typeface="Georgia"/>
                <a:cs typeface="Georgia"/>
              </a:rPr>
              <a:t>although </a:t>
            </a:r>
            <a:r>
              <a:rPr sz="2600" spc="-5" dirty="0">
                <a:latin typeface="Georgia"/>
                <a:cs typeface="Georgia"/>
              </a:rPr>
              <a:t>combining them </a:t>
            </a:r>
            <a:r>
              <a:rPr sz="2600" dirty="0">
                <a:latin typeface="Georgia"/>
                <a:cs typeface="Georgia"/>
              </a:rPr>
              <a:t>in composites  </a:t>
            </a:r>
            <a:r>
              <a:rPr sz="2600" spc="-5" dirty="0">
                <a:latin typeface="Georgia"/>
                <a:cs typeface="Georgia"/>
              </a:rPr>
              <a:t>can dramatically </a:t>
            </a:r>
            <a:r>
              <a:rPr sz="2600" dirty="0">
                <a:latin typeface="Georgia"/>
                <a:cs typeface="Georgia"/>
              </a:rPr>
              <a:t>improve </a:t>
            </a:r>
            <a:r>
              <a:rPr sz="2600" spc="-5" dirty="0">
                <a:latin typeface="Georgia"/>
                <a:cs typeface="Georgia"/>
              </a:rPr>
              <a:t>this</a:t>
            </a:r>
            <a:r>
              <a:rPr sz="2600" spc="-5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property.</a:t>
            </a:r>
            <a:endParaRPr sz="2600">
              <a:latin typeface="Georgia"/>
              <a:cs typeface="Georgia"/>
            </a:endParaRPr>
          </a:p>
          <a:p>
            <a:pPr marL="12700" marR="8255" algn="just">
              <a:lnSpc>
                <a:spcPts val="5910"/>
              </a:lnSpc>
              <a:spcBef>
                <a:spcPts val="5"/>
              </a:spcBef>
            </a:pPr>
            <a:r>
              <a:rPr sz="2600" b="1" spc="-5" dirty="0">
                <a:latin typeface="Georgia"/>
                <a:cs typeface="Georgia"/>
              </a:rPr>
              <a:t>Brittleness</a:t>
            </a:r>
            <a:r>
              <a:rPr sz="2600" spc="-5" dirty="0">
                <a:latin typeface="Georgia"/>
                <a:cs typeface="Georgia"/>
              </a:rPr>
              <a:t>: </a:t>
            </a:r>
            <a:r>
              <a:rPr sz="2600" dirty="0">
                <a:latin typeface="Georgia"/>
                <a:cs typeface="Georgia"/>
              </a:rPr>
              <a:t>This </a:t>
            </a:r>
            <a:r>
              <a:rPr sz="2600" spc="-5" dirty="0">
                <a:latin typeface="Georgia"/>
                <a:cs typeface="Georgia"/>
              </a:rPr>
              <a:t>probably comes from  personal </a:t>
            </a:r>
            <a:r>
              <a:rPr sz="2600" dirty="0">
                <a:latin typeface="Georgia"/>
                <a:cs typeface="Georgia"/>
              </a:rPr>
              <a:t>experiences such </a:t>
            </a:r>
            <a:r>
              <a:rPr sz="2600" spc="-10" dirty="0">
                <a:latin typeface="Georgia"/>
                <a:cs typeface="Georgia"/>
              </a:rPr>
              <a:t>as </a:t>
            </a:r>
            <a:r>
              <a:rPr sz="2600" spc="-5" dirty="0">
                <a:latin typeface="Georgia"/>
                <a:cs typeface="Georgia"/>
              </a:rPr>
              <a:t>dropping </a:t>
            </a:r>
            <a:r>
              <a:rPr sz="2600" dirty="0">
                <a:latin typeface="Georgia"/>
                <a:cs typeface="Georgia"/>
              </a:rPr>
              <a:t>a  </a:t>
            </a:r>
            <a:r>
              <a:rPr sz="2600" spc="-5" dirty="0">
                <a:latin typeface="Georgia"/>
                <a:cs typeface="Georgia"/>
              </a:rPr>
              <a:t>glass</a:t>
            </a:r>
            <a:r>
              <a:rPr sz="2600" spc="17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cup</a:t>
            </a:r>
            <a:r>
              <a:rPr sz="2600" spc="17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or</a:t>
            </a:r>
            <a:r>
              <a:rPr sz="2600" spc="17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</a:t>
            </a:r>
            <a:r>
              <a:rPr sz="2600" spc="16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plate.</a:t>
            </a:r>
            <a:r>
              <a:rPr sz="2600" spc="17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The</a:t>
            </a:r>
            <a:r>
              <a:rPr sz="2600" spc="17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reason</a:t>
            </a:r>
            <a:r>
              <a:rPr sz="2600" spc="16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that</a:t>
            </a:r>
            <a:r>
              <a:rPr sz="2600" spc="16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the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773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429385" algn="l"/>
                <a:tab pos="1892300" algn="l"/>
                <a:tab pos="3360420" algn="l"/>
                <a:tab pos="3997325" algn="l"/>
                <a:tab pos="5072380" algn="l"/>
                <a:tab pos="5487670" algn="l"/>
              </a:tabLst>
            </a:pPr>
            <a:r>
              <a:rPr dirty="0">
                <a:latin typeface="Georgia"/>
                <a:cs typeface="Georgia"/>
              </a:rPr>
              <a:t>ma</a:t>
            </a:r>
            <a:r>
              <a:rPr spc="-10" dirty="0">
                <a:latin typeface="Georgia"/>
                <a:cs typeface="Georgia"/>
              </a:rPr>
              <a:t>j</a:t>
            </a:r>
            <a:r>
              <a:rPr spc="-5" dirty="0">
                <a:latin typeface="Georgia"/>
                <a:cs typeface="Georgia"/>
              </a:rPr>
              <a:t>orit</a:t>
            </a:r>
            <a:r>
              <a:rPr dirty="0">
                <a:latin typeface="Georgia"/>
                <a:cs typeface="Georgia"/>
              </a:rPr>
              <a:t>y	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dirty="0">
                <a:latin typeface="Georgia"/>
                <a:cs typeface="Georgia"/>
              </a:rPr>
              <a:t>f	</a:t>
            </a:r>
            <a:r>
              <a:rPr spc="-5" dirty="0">
                <a:latin typeface="Georgia"/>
                <a:cs typeface="Georgia"/>
              </a:rPr>
              <a:t>cer</a:t>
            </a:r>
            <a:r>
              <a:rPr spc="-10" dirty="0">
                <a:latin typeface="Georgia"/>
                <a:cs typeface="Georgia"/>
              </a:rPr>
              <a:t>a</a:t>
            </a:r>
            <a:r>
              <a:rPr dirty="0">
                <a:latin typeface="Georgia"/>
                <a:cs typeface="Georgia"/>
              </a:rPr>
              <a:t>m</a:t>
            </a:r>
            <a:r>
              <a:rPr spc="-10" dirty="0">
                <a:latin typeface="Georgia"/>
                <a:cs typeface="Georgia"/>
              </a:rPr>
              <a:t>i</a:t>
            </a:r>
            <a:r>
              <a:rPr spc="-5" dirty="0">
                <a:latin typeface="Georgia"/>
                <a:cs typeface="Georgia"/>
              </a:rPr>
              <a:t>c</a:t>
            </a:r>
            <a:r>
              <a:rPr dirty="0">
                <a:latin typeface="Georgia"/>
                <a:cs typeface="Georgia"/>
              </a:rPr>
              <a:t>s	are	</a:t>
            </a:r>
            <a:r>
              <a:rPr spc="-5" dirty="0">
                <a:latin typeface="Georgia"/>
                <a:cs typeface="Georgia"/>
              </a:rPr>
              <a:t>br</a:t>
            </a:r>
            <a:r>
              <a:rPr spc="-15" dirty="0">
                <a:latin typeface="Georgia"/>
                <a:cs typeface="Georgia"/>
              </a:rPr>
              <a:t>i</a:t>
            </a:r>
            <a:r>
              <a:rPr spc="-5" dirty="0">
                <a:latin typeface="Georgia"/>
                <a:cs typeface="Georgia"/>
              </a:rPr>
              <a:t>ttl</a:t>
            </a:r>
            <a:r>
              <a:rPr dirty="0">
                <a:latin typeface="Georgia"/>
                <a:cs typeface="Georgia"/>
              </a:rPr>
              <a:t>e	is	</a:t>
            </a:r>
            <a:r>
              <a:rPr spc="-5" dirty="0">
                <a:latin typeface="Georgia"/>
                <a:cs typeface="Georgia"/>
              </a:rPr>
              <a:t>the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3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53285"/>
            <a:ext cx="5970270" cy="72542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dirty="0">
                <a:latin typeface="Georgia"/>
                <a:cs typeface="Georgia"/>
              </a:rPr>
              <a:t>mixed </a:t>
            </a:r>
            <a:r>
              <a:rPr sz="2600" spc="-25" dirty="0">
                <a:latin typeface="Georgia"/>
                <a:cs typeface="Georgia"/>
              </a:rPr>
              <a:t>ionic</a:t>
            </a:r>
            <a:r>
              <a:rPr sz="2600" spc="-25" dirty="0">
                <a:latin typeface="Courier New"/>
                <a:cs typeface="Courier New"/>
              </a:rPr>
              <a:t>–</a:t>
            </a:r>
            <a:r>
              <a:rPr sz="2600" spc="-25" dirty="0">
                <a:latin typeface="Georgia"/>
                <a:cs typeface="Georgia"/>
              </a:rPr>
              <a:t>covalent </a:t>
            </a:r>
            <a:r>
              <a:rPr sz="2600" spc="-5" dirty="0">
                <a:latin typeface="Georgia"/>
                <a:cs typeface="Georgia"/>
              </a:rPr>
              <a:t>bonding that</a:t>
            </a:r>
            <a:r>
              <a:rPr sz="2600" spc="19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holds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610"/>
              </a:spcBef>
            </a:pPr>
            <a:r>
              <a:rPr sz="2600" spc="-5" dirty="0">
                <a:latin typeface="Georgia"/>
                <a:cs typeface="Georgia"/>
              </a:rPr>
              <a:t>the constituent atoms together. </a:t>
            </a:r>
            <a:r>
              <a:rPr sz="2600" dirty="0">
                <a:latin typeface="Georgia"/>
                <a:cs typeface="Georgia"/>
              </a:rPr>
              <a:t>At </a:t>
            </a:r>
            <a:r>
              <a:rPr sz="2600" spc="-5" dirty="0">
                <a:latin typeface="Georgia"/>
                <a:cs typeface="Georgia"/>
              </a:rPr>
              <a:t>high  temperatures (above the glass transition  temperature) glass </a:t>
            </a:r>
            <a:r>
              <a:rPr sz="2600" spc="-10" dirty="0">
                <a:latin typeface="Georgia"/>
                <a:cs typeface="Georgia"/>
              </a:rPr>
              <a:t>no </a:t>
            </a:r>
            <a:r>
              <a:rPr sz="2600" spc="-5" dirty="0">
                <a:latin typeface="Georgia"/>
                <a:cs typeface="Georgia"/>
              </a:rPr>
              <a:t>longer behaves </a:t>
            </a:r>
            <a:r>
              <a:rPr sz="2600" dirty="0">
                <a:latin typeface="Georgia"/>
                <a:cs typeface="Georgia"/>
              </a:rPr>
              <a:t>in  a </a:t>
            </a:r>
            <a:r>
              <a:rPr sz="2600" spc="-5" dirty="0">
                <a:latin typeface="Georgia"/>
                <a:cs typeface="Georgia"/>
              </a:rPr>
              <a:t>brittle </a:t>
            </a:r>
            <a:r>
              <a:rPr sz="2600" dirty="0">
                <a:latin typeface="Georgia"/>
                <a:cs typeface="Georgia"/>
              </a:rPr>
              <a:t>manner; it </a:t>
            </a:r>
            <a:r>
              <a:rPr sz="2600" spc="-5" dirty="0">
                <a:latin typeface="Georgia"/>
                <a:cs typeface="Georgia"/>
              </a:rPr>
              <a:t>behaves </a:t>
            </a:r>
            <a:r>
              <a:rPr sz="2600" spc="-10" dirty="0">
                <a:latin typeface="Georgia"/>
                <a:cs typeface="Georgia"/>
              </a:rPr>
              <a:t>as </a:t>
            </a:r>
            <a:r>
              <a:rPr sz="2600" dirty="0">
                <a:latin typeface="Georgia"/>
                <a:cs typeface="Georgia"/>
              </a:rPr>
              <a:t>a </a:t>
            </a:r>
            <a:r>
              <a:rPr sz="2600" spc="-5" dirty="0">
                <a:latin typeface="Georgia"/>
                <a:cs typeface="Georgia"/>
              </a:rPr>
              <a:t>viscous  liquid. That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5" dirty="0">
                <a:latin typeface="Georgia"/>
                <a:cs typeface="Georgia"/>
              </a:rPr>
              <a:t>why </a:t>
            </a:r>
            <a:r>
              <a:rPr sz="2600" dirty="0">
                <a:latin typeface="Georgia"/>
                <a:cs typeface="Georgia"/>
              </a:rPr>
              <a:t>it is </a:t>
            </a:r>
            <a:r>
              <a:rPr sz="2600" spc="-5" dirty="0">
                <a:latin typeface="Georgia"/>
                <a:cs typeface="Georgia"/>
              </a:rPr>
              <a:t>easy to form</a:t>
            </a:r>
            <a:r>
              <a:rPr sz="2600" spc="-28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glass  </a:t>
            </a:r>
            <a:r>
              <a:rPr sz="2600" dirty="0">
                <a:latin typeface="Georgia"/>
                <a:cs typeface="Georgia"/>
              </a:rPr>
              <a:t>into</a:t>
            </a:r>
            <a:r>
              <a:rPr sz="2600" spc="-9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complicated</a:t>
            </a:r>
            <a:r>
              <a:rPr sz="2600" spc="-9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shapes.</a:t>
            </a:r>
            <a:r>
              <a:rPr sz="2600" spc="-8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So,</a:t>
            </a:r>
            <a:r>
              <a:rPr sz="2600" spc="-9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what</a:t>
            </a:r>
            <a:r>
              <a:rPr sz="2600" spc="-9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we</a:t>
            </a:r>
            <a:r>
              <a:rPr sz="2600" spc="-9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can  say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5" dirty="0">
                <a:latin typeface="Georgia"/>
                <a:cs typeface="Georgia"/>
              </a:rPr>
              <a:t>that </a:t>
            </a:r>
            <a:r>
              <a:rPr sz="2600" dirty="0">
                <a:latin typeface="Georgia"/>
                <a:cs typeface="Georgia"/>
              </a:rPr>
              <a:t>most ceramics are </a:t>
            </a:r>
            <a:r>
              <a:rPr sz="2600" spc="-5" dirty="0">
                <a:latin typeface="Georgia"/>
                <a:cs typeface="Georgia"/>
              </a:rPr>
              <a:t>brittle </a:t>
            </a:r>
            <a:r>
              <a:rPr sz="2600" dirty="0">
                <a:latin typeface="Georgia"/>
                <a:cs typeface="Georgia"/>
              </a:rPr>
              <a:t>at  room </a:t>
            </a:r>
            <a:r>
              <a:rPr sz="2600" spc="-5" dirty="0">
                <a:latin typeface="Georgia"/>
                <a:cs typeface="Georgia"/>
              </a:rPr>
              <a:t>temperature but </a:t>
            </a:r>
            <a:r>
              <a:rPr sz="2600" dirty="0">
                <a:latin typeface="Georgia"/>
                <a:cs typeface="Georgia"/>
              </a:rPr>
              <a:t>not </a:t>
            </a:r>
            <a:r>
              <a:rPr sz="2600" spc="-5" dirty="0">
                <a:latin typeface="Georgia"/>
                <a:cs typeface="Georgia"/>
              </a:rPr>
              <a:t>necessarily </a:t>
            </a:r>
            <a:r>
              <a:rPr sz="2600" spc="-10" dirty="0">
                <a:latin typeface="Georgia"/>
                <a:cs typeface="Georgia"/>
              </a:rPr>
              <a:t>at  </a:t>
            </a:r>
            <a:r>
              <a:rPr sz="2600" spc="-5" dirty="0">
                <a:latin typeface="Georgia"/>
                <a:cs typeface="Georgia"/>
              </a:rPr>
              <a:t>elevated     temperatures.     </a:t>
            </a:r>
            <a:r>
              <a:rPr sz="2600" dirty="0">
                <a:latin typeface="Georgia"/>
                <a:cs typeface="Georgia"/>
              </a:rPr>
              <a:t>The    </a:t>
            </a:r>
            <a:r>
              <a:rPr sz="2600" spc="29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brittle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773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658620" algn="l"/>
                <a:tab pos="2123440" algn="l"/>
                <a:tab pos="3592829" algn="l"/>
                <a:tab pos="4503420" algn="l"/>
                <a:tab pos="5438140" algn="l"/>
              </a:tabLst>
            </a:pPr>
            <a:r>
              <a:rPr spc="-5" dirty="0">
                <a:latin typeface="Georgia"/>
                <a:cs typeface="Georgia"/>
              </a:rPr>
              <a:t>b</a:t>
            </a:r>
            <a:r>
              <a:rPr spc="5" dirty="0">
                <a:latin typeface="Georgia"/>
                <a:cs typeface="Georgia"/>
              </a:rPr>
              <a:t>e</a:t>
            </a:r>
            <a:r>
              <a:rPr spc="-5" dirty="0">
                <a:latin typeface="Georgia"/>
                <a:cs typeface="Georgia"/>
              </a:rPr>
              <a:t>h</a:t>
            </a:r>
            <a:r>
              <a:rPr spc="-10" dirty="0">
                <a:latin typeface="Georgia"/>
                <a:cs typeface="Georgia"/>
              </a:rPr>
              <a:t>av</a:t>
            </a:r>
            <a:r>
              <a:rPr dirty="0">
                <a:latin typeface="Georgia"/>
                <a:cs typeface="Georgia"/>
              </a:rPr>
              <a:t>io</a:t>
            </a:r>
            <a:r>
              <a:rPr spc="5" dirty="0">
                <a:latin typeface="Georgia"/>
                <a:cs typeface="Georgia"/>
              </a:rPr>
              <a:t>u</a:t>
            </a:r>
            <a:r>
              <a:rPr dirty="0">
                <a:latin typeface="Georgia"/>
                <a:cs typeface="Georgia"/>
              </a:rPr>
              <a:t>r	</a:t>
            </a:r>
            <a:r>
              <a:rPr spc="-5" dirty="0">
                <a:latin typeface="Georgia"/>
                <a:cs typeface="Georgia"/>
              </a:rPr>
              <a:t>o</a:t>
            </a:r>
            <a:r>
              <a:rPr dirty="0">
                <a:latin typeface="Georgia"/>
                <a:cs typeface="Georgia"/>
              </a:rPr>
              <a:t>f	</a:t>
            </a:r>
            <a:r>
              <a:rPr spc="-5" dirty="0">
                <a:latin typeface="Georgia"/>
                <a:cs typeface="Georgia"/>
              </a:rPr>
              <a:t>c</a:t>
            </a:r>
            <a:r>
              <a:rPr dirty="0">
                <a:latin typeface="Georgia"/>
                <a:cs typeface="Georgia"/>
              </a:rPr>
              <a:t>era</a:t>
            </a:r>
            <a:r>
              <a:rPr spc="-20" dirty="0">
                <a:latin typeface="Georgia"/>
                <a:cs typeface="Georgia"/>
              </a:rPr>
              <a:t>m</a:t>
            </a:r>
            <a:r>
              <a:rPr dirty="0">
                <a:latin typeface="Georgia"/>
                <a:cs typeface="Georgia"/>
              </a:rPr>
              <a:t>i</a:t>
            </a:r>
            <a:r>
              <a:rPr spc="5" dirty="0">
                <a:latin typeface="Georgia"/>
                <a:cs typeface="Georgia"/>
              </a:rPr>
              <a:t>c</a:t>
            </a:r>
            <a:r>
              <a:rPr dirty="0">
                <a:latin typeface="Georgia"/>
                <a:cs typeface="Georgia"/>
              </a:rPr>
              <a:t>s	</a:t>
            </a:r>
            <a:r>
              <a:rPr spc="-5" dirty="0">
                <a:latin typeface="Georgia"/>
                <a:cs typeface="Georgia"/>
              </a:rPr>
              <a:t>g</a:t>
            </a:r>
            <a:r>
              <a:rPr spc="5" dirty="0">
                <a:latin typeface="Georgia"/>
                <a:cs typeface="Georgia"/>
              </a:rPr>
              <a:t>i</a:t>
            </a:r>
            <a:r>
              <a:rPr spc="-10" dirty="0">
                <a:latin typeface="Georgia"/>
                <a:cs typeface="Georgia"/>
              </a:rPr>
              <a:t>v</a:t>
            </a:r>
            <a:r>
              <a:rPr spc="-5" dirty="0">
                <a:latin typeface="Georgia"/>
                <a:cs typeface="Georgia"/>
              </a:rPr>
              <a:t>e</a:t>
            </a:r>
            <a:r>
              <a:rPr dirty="0">
                <a:latin typeface="Georgia"/>
                <a:cs typeface="Georgia"/>
              </a:rPr>
              <a:t>s	</a:t>
            </a:r>
            <a:r>
              <a:rPr spc="-5" dirty="0">
                <a:latin typeface="Georgia"/>
                <a:cs typeface="Georgia"/>
              </a:rPr>
              <a:t>the</a:t>
            </a:r>
            <a:r>
              <a:rPr dirty="0">
                <a:latin typeface="Georgia"/>
                <a:cs typeface="Georgia"/>
              </a:rPr>
              <a:t>m	</a:t>
            </a:r>
            <a:r>
              <a:rPr spc="-5" dirty="0">
                <a:latin typeface="Georgia"/>
                <a:cs typeface="Georgia"/>
              </a:rPr>
              <a:t>low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4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24330"/>
            <a:ext cx="5972175" cy="5676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Georgia"/>
                <a:cs typeface="Georgia"/>
              </a:rPr>
              <a:t>fracture</a:t>
            </a:r>
            <a:r>
              <a:rPr sz="2600" spc="-1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toughness.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spc="-5" dirty="0">
                <a:latin typeface="Georgia"/>
                <a:cs typeface="Georgia"/>
              </a:rPr>
              <a:t>Ceramic </a:t>
            </a:r>
            <a:r>
              <a:rPr sz="2600" dirty="0">
                <a:latin typeface="Georgia"/>
                <a:cs typeface="Georgia"/>
              </a:rPr>
              <a:t>materials are relatively </a:t>
            </a:r>
            <a:r>
              <a:rPr sz="2600" spc="-5" dirty="0">
                <a:latin typeface="Georgia"/>
                <a:cs typeface="Georgia"/>
              </a:rPr>
              <a:t>stiff </a:t>
            </a:r>
            <a:r>
              <a:rPr sz="2600" dirty="0">
                <a:latin typeface="Georgia"/>
                <a:cs typeface="Georgia"/>
              </a:rPr>
              <a:t>and  </a:t>
            </a:r>
            <a:r>
              <a:rPr sz="2600" spc="-5" dirty="0">
                <a:latin typeface="Georgia"/>
                <a:cs typeface="Georgia"/>
              </a:rPr>
              <a:t>strong—stiffness </a:t>
            </a:r>
            <a:r>
              <a:rPr sz="2600" dirty="0">
                <a:latin typeface="Georgia"/>
                <a:cs typeface="Georgia"/>
              </a:rPr>
              <a:t>and </a:t>
            </a:r>
            <a:r>
              <a:rPr sz="2600" spc="-5" dirty="0">
                <a:latin typeface="Georgia"/>
                <a:cs typeface="Georgia"/>
              </a:rPr>
              <a:t>strength </a:t>
            </a:r>
            <a:r>
              <a:rPr sz="2600" dirty="0">
                <a:latin typeface="Georgia"/>
                <a:cs typeface="Georgia"/>
              </a:rPr>
              <a:t>are  </a:t>
            </a:r>
            <a:r>
              <a:rPr sz="2600" spc="-5" dirty="0">
                <a:latin typeface="Georgia"/>
                <a:cs typeface="Georgia"/>
              </a:rPr>
              <a:t>comparable </a:t>
            </a:r>
            <a:r>
              <a:rPr sz="2600" dirty="0">
                <a:latin typeface="Georgia"/>
                <a:cs typeface="Georgia"/>
              </a:rPr>
              <a:t>(similar) </a:t>
            </a:r>
            <a:r>
              <a:rPr sz="2600" spc="-5" dirty="0">
                <a:latin typeface="Georgia"/>
                <a:cs typeface="Georgia"/>
              </a:rPr>
              <a:t>to those of the  </a:t>
            </a:r>
            <a:r>
              <a:rPr sz="2600" dirty="0">
                <a:latin typeface="Georgia"/>
                <a:cs typeface="Georgia"/>
              </a:rPr>
              <a:t>metals. In </a:t>
            </a:r>
            <a:r>
              <a:rPr sz="2600" spc="-5" dirty="0">
                <a:latin typeface="Georgia"/>
                <a:cs typeface="Georgia"/>
              </a:rPr>
              <a:t>addition, </a:t>
            </a:r>
            <a:r>
              <a:rPr sz="2600" dirty="0">
                <a:latin typeface="Georgia"/>
                <a:cs typeface="Georgia"/>
              </a:rPr>
              <a:t>ceramics are  </a:t>
            </a:r>
            <a:r>
              <a:rPr sz="2600" spc="-5" dirty="0">
                <a:latin typeface="Georgia"/>
                <a:cs typeface="Georgia"/>
              </a:rPr>
              <a:t>typically very hard. </a:t>
            </a:r>
            <a:r>
              <a:rPr sz="2600" dirty="0">
                <a:latin typeface="Georgia"/>
                <a:cs typeface="Georgia"/>
              </a:rPr>
              <a:t>On </a:t>
            </a:r>
            <a:r>
              <a:rPr sz="2600" spc="-5" dirty="0">
                <a:latin typeface="Georgia"/>
                <a:cs typeface="Georgia"/>
              </a:rPr>
              <a:t>the </a:t>
            </a:r>
            <a:r>
              <a:rPr sz="2600" dirty="0">
                <a:latin typeface="Georgia"/>
                <a:cs typeface="Georgia"/>
              </a:rPr>
              <a:t>other </a:t>
            </a:r>
            <a:r>
              <a:rPr sz="2600" spc="-5" dirty="0">
                <a:latin typeface="Georgia"/>
                <a:cs typeface="Georgia"/>
              </a:rPr>
              <a:t>hand,  they </a:t>
            </a:r>
            <a:r>
              <a:rPr sz="2600" dirty="0">
                <a:latin typeface="Georgia"/>
                <a:cs typeface="Georgia"/>
              </a:rPr>
              <a:t>are </a:t>
            </a:r>
            <a:r>
              <a:rPr sz="2600" spc="-5" dirty="0">
                <a:latin typeface="Georgia"/>
                <a:cs typeface="Georgia"/>
              </a:rPr>
              <a:t>extremely brittle (lack ductility)  </a:t>
            </a:r>
            <a:r>
              <a:rPr sz="2600" dirty="0">
                <a:latin typeface="Georgia"/>
                <a:cs typeface="Georgia"/>
              </a:rPr>
              <a:t>and </a:t>
            </a:r>
            <a:r>
              <a:rPr sz="2600" spc="-5" dirty="0">
                <a:latin typeface="Georgia"/>
                <a:cs typeface="Georgia"/>
              </a:rPr>
              <a:t>are highly vulnerable to</a:t>
            </a:r>
            <a:r>
              <a:rPr sz="2600" spc="-1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fracture.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926591" y="926591"/>
            <a:ext cx="6015228" cy="37688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990600" y="990600"/>
            <a:ext cx="5837555" cy="359092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71550" y="971550"/>
            <a:ext cx="5875655" cy="3629025"/>
          </a:xfrm>
          <a:custGeom>
            <a:avLst/>
            <a:gdLst/>
            <a:ahLst/>
            <a:cxnLst/>
            <a:rect l="l" t="t" r="r" b="b"/>
            <a:pathLst>
              <a:path w="5875655" h="3629025">
                <a:moveTo>
                  <a:pt x="0" y="3629025"/>
                </a:moveTo>
                <a:lnTo>
                  <a:pt x="5875655" y="3629025"/>
                </a:lnTo>
                <a:lnTo>
                  <a:pt x="5875655" y="0"/>
                </a:lnTo>
                <a:lnTo>
                  <a:pt x="0" y="0"/>
                </a:lnTo>
                <a:lnTo>
                  <a:pt x="0" y="362902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26591" y="5111496"/>
            <a:ext cx="6068568" cy="38831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990600" y="5175783"/>
            <a:ext cx="5890895" cy="370522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971550" y="5156733"/>
            <a:ext cx="5928995" cy="3743325"/>
          </a:xfrm>
          <a:custGeom>
            <a:avLst/>
            <a:gdLst/>
            <a:ahLst/>
            <a:cxnLst/>
            <a:rect l="l" t="t" r="r" b="b"/>
            <a:pathLst>
              <a:path w="5928995" h="3743325">
                <a:moveTo>
                  <a:pt x="0" y="3743325"/>
                </a:moveTo>
                <a:lnTo>
                  <a:pt x="5928995" y="3743325"/>
                </a:lnTo>
                <a:lnTo>
                  <a:pt x="5928995" y="0"/>
                </a:lnTo>
                <a:lnTo>
                  <a:pt x="0" y="0"/>
                </a:lnTo>
                <a:lnTo>
                  <a:pt x="0" y="374332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5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9635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1349375" algn="l"/>
                <a:tab pos="3436620" algn="l"/>
                <a:tab pos="4594860" algn="l"/>
              </a:tabLst>
            </a:pPr>
            <a:r>
              <a:rPr b="1" spc="-5" dirty="0">
                <a:latin typeface="Georgia"/>
                <a:cs typeface="Georgia"/>
              </a:rPr>
              <a:t>Poo</a:t>
            </a:r>
            <a:r>
              <a:rPr b="1" dirty="0">
                <a:latin typeface="Georgia"/>
                <a:cs typeface="Georgia"/>
              </a:rPr>
              <a:t>r	electrical	and	</a:t>
            </a:r>
            <a:r>
              <a:rPr b="1" spc="-5" dirty="0">
                <a:latin typeface="Georgia"/>
                <a:cs typeface="Georgia"/>
              </a:rPr>
              <a:t>t</a:t>
            </a:r>
            <a:r>
              <a:rPr b="1" spc="-10" dirty="0">
                <a:latin typeface="Georgia"/>
                <a:cs typeface="Georgia"/>
              </a:rPr>
              <a:t>h</a:t>
            </a:r>
            <a:r>
              <a:rPr b="1" dirty="0">
                <a:latin typeface="Georgia"/>
                <a:cs typeface="Georgia"/>
              </a:rPr>
              <a:t>erm</a:t>
            </a:r>
            <a:r>
              <a:rPr b="1" spc="-10" dirty="0">
                <a:latin typeface="Georgia"/>
                <a:cs typeface="Georgia"/>
              </a:rPr>
              <a:t>a</a:t>
            </a:r>
            <a:r>
              <a:rPr b="1" dirty="0">
                <a:latin typeface="Georgia"/>
                <a:cs typeface="Georgia"/>
              </a:rPr>
              <a:t>l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6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24330"/>
            <a:ext cx="5970905" cy="417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  <a:tabLst>
                <a:tab pos="2118995" algn="l"/>
                <a:tab pos="3243580" algn="l"/>
                <a:tab pos="3855085" algn="l"/>
                <a:tab pos="5407660" algn="l"/>
              </a:tabLst>
            </a:pPr>
            <a:r>
              <a:rPr sz="2600" b="1" spc="-5" dirty="0">
                <a:latin typeface="Georgia"/>
                <a:cs typeface="Georgia"/>
              </a:rPr>
              <a:t>conduct</a:t>
            </a:r>
            <a:r>
              <a:rPr sz="2600" b="1" spc="-15" dirty="0">
                <a:latin typeface="Georgia"/>
                <a:cs typeface="Georgia"/>
              </a:rPr>
              <a:t>i</a:t>
            </a:r>
            <a:r>
              <a:rPr sz="2600" b="1" dirty="0">
                <a:latin typeface="Georgia"/>
                <a:cs typeface="Georgia"/>
              </a:rPr>
              <a:t>on	</a:t>
            </a:r>
            <a:r>
              <a:rPr sz="2600" spc="-5" dirty="0">
                <a:latin typeface="Georgia"/>
                <a:cs typeface="Georgia"/>
              </a:rPr>
              <a:t>excep</a:t>
            </a:r>
            <a:r>
              <a:rPr sz="2600" dirty="0">
                <a:latin typeface="Georgia"/>
                <a:cs typeface="Georgia"/>
              </a:rPr>
              <a:t>t	</a:t>
            </a:r>
            <a:r>
              <a:rPr sz="2600" spc="-5" dirty="0">
                <a:latin typeface="Georgia"/>
                <a:cs typeface="Georgia"/>
              </a:rPr>
              <a:t>fo</a:t>
            </a:r>
            <a:r>
              <a:rPr sz="2600" dirty="0">
                <a:latin typeface="Georgia"/>
                <a:cs typeface="Georgia"/>
              </a:rPr>
              <a:t>r	</a:t>
            </a:r>
            <a:r>
              <a:rPr sz="2600" spc="-5" dirty="0">
                <a:latin typeface="Georgia"/>
                <a:cs typeface="Georgia"/>
              </a:rPr>
              <a:t>D</a:t>
            </a:r>
            <a:r>
              <a:rPr sz="2600" spc="5" dirty="0">
                <a:latin typeface="Georgia"/>
                <a:cs typeface="Georgia"/>
              </a:rPr>
              <a:t>i</a:t>
            </a:r>
            <a:r>
              <a:rPr sz="2600" spc="-20" dirty="0">
                <a:latin typeface="Georgia"/>
                <a:cs typeface="Georgia"/>
              </a:rPr>
              <a:t>a</a:t>
            </a:r>
            <a:r>
              <a:rPr sz="2600" dirty="0">
                <a:latin typeface="Georgia"/>
                <a:cs typeface="Georgia"/>
              </a:rPr>
              <a:t>mond	a</a:t>
            </a:r>
            <a:r>
              <a:rPr sz="2600" spc="-20" dirty="0">
                <a:latin typeface="Georgia"/>
                <a:cs typeface="Georgia"/>
              </a:rPr>
              <a:t>n</a:t>
            </a:r>
            <a:r>
              <a:rPr sz="2600" dirty="0">
                <a:latin typeface="Georgia"/>
                <a:cs typeface="Georgia"/>
              </a:rPr>
              <a:t>d</a:t>
            </a:r>
            <a:endParaRPr sz="2600">
              <a:latin typeface="Georgia"/>
              <a:cs typeface="Georgia"/>
            </a:endParaRPr>
          </a:p>
          <a:p>
            <a:pPr marL="12700" marR="5080" algn="just">
              <a:lnSpc>
                <a:spcPct val="189400"/>
              </a:lnSpc>
              <a:spcBef>
                <a:spcPts val="10"/>
              </a:spcBef>
            </a:pPr>
            <a:r>
              <a:rPr sz="2600" spc="-5" dirty="0">
                <a:latin typeface="Georgia"/>
                <a:cs typeface="Georgia"/>
              </a:rPr>
              <a:t>the oxide ceramic, </a:t>
            </a:r>
            <a:r>
              <a:rPr sz="2600" dirty="0">
                <a:latin typeface="Georgia"/>
                <a:cs typeface="Georgia"/>
              </a:rPr>
              <a:t>ReO3. The valence  </a:t>
            </a:r>
            <a:r>
              <a:rPr sz="2600" spc="-5" dirty="0">
                <a:latin typeface="Georgia"/>
                <a:cs typeface="Georgia"/>
              </a:rPr>
              <a:t>electrons</a:t>
            </a:r>
            <a:r>
              <a:rPr sz="2600" spc="-114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are</a:t>
            </a:r>
            <a:r>
              <a:rPr sz="2600" spc="-114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tied</a:t>
            </a:r>
            <a:r>
              <a:rPr sz="2600" spc="-11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up</a:t>
            </a:r>
            <a:r>
              <a:rPr sz="2600" spc="-12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in</a:t>
            </a:r>
            <a:r>
              <a:rPr sz="2600" spc="-11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bonds</a:t>
            </a:r>
            <a:r>
              <a:rPr sz="2600" spc="-10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and</a:t>
            </a:r>
            <a:r>
              <a:rPr sz="2600" spc="-114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are</a:t>
            </a:r>
            <a:r>
              <a:rPr sz="2600" spc="-114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not  </a:t>
            </a:r>
            <a:r>
              <a:rPr sz="2600" spc="-5" dirty="0">
                <a:latin typeface="Georgia"/>
                <a:cs typeface="Georgia"/>
              </a:rPr>
              <a:t>free </a:t>
            </a:r>
            <a:r>
              <a:rPr sz="2600" dirty="0">
                <a:latin typeface="Georgia"/>
                <a:cs typeface="Georgia"/>
              </a:rPr>
              <a:t>as </a:t>
            </a:r>
            <a:r>
              <a:rPr sz="2600" spc="-5" dirty="0">
                <a:latin typeface="Georgia"/>
                <a:cs typeface="Georgia"/>
              </a:rPr>
              <a:t>they </a:t>
            </a:r>
            <a:r>
              <a:rPr sz="2600" dirty="0">
                <a:latin typeface="Georgia"/>
                <a:cs typeface="Georgia"/>
              </a:rPr>
              <a:t>are in metals. In metals, it is  </a:t>
            </a:r>
            <a:r>
              <a:rPr sz="2600" spc="-5" dirty="0">
                <a:latin typeface="Georgia"/>
                <a:cs typeface="Georgia"/>
              </a:rPr>
              <a:t>the</a:t>
            </a:r>
            <a:r>
              <a:rPr sz="2600" spc="-12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free</a:t>
            </a:r>
            <a:r>
              <a:rPr sz="2600" spc="-114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electrons</a:t>
            </a:r>
            <a:r>
              <a:rPr sz="2600" spc="-114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that</a:t>
            </a:r>
            <a:r>
              <a:rPr sz="2600" spc="-12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determine</a:t>
            </a:r>
            <a:r>
              <a:rPr sz="2600" spc="-120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many</a:t>
            </a:r>
            <a:r>
              <a:rPr sz="2600" spc="-11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of  their electrical </a:t>
            </a:r>
            <a:r>
              <a:rPr sz="2600" dirty="0">
                <a:latin typeface="Georgia"/>
                <a:cs typeface="Georgia"/>
              </a:rPr>
              <a:t>and </a:t>
            </a:r>
            <a:r>
              <a:rPr sz="2600" spc="-5" dirty="0">
                <a:latin typeface="Georgia"/>
                <a:cs typeface="Georgia"/>
              </a:rPr>
              <a:t>thermal</a:t>
            </a:r>
            <a:r>
              <a:rPr sz="2600" spc="-2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properties.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5460872"/>
            <a:ext cx="5970905" cy="34239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2011680" algn="l"/>
                <a:tab pos="4604385" algn="l"/>
                <a:tab pos="5232400" algn="l"/>
              </a:tabLst>
            </a:pPr>
            <a:r>
              <a:rPr sz="2600" b="1" spc="-5" dirty="0">
                <a:latin typeface="Georgia"/>
                <a:cs typeface="Georgia"/>
              </a:rPr>
              <a:t>Chemical	insensitivity</a:t>
            </a:r>
            <a:r>
              <a:rPr sz="2600" spc="-5" dirty="0">
                <a:latin typeface="Georgia"/>
                <a:cs typeface="Georgia"/>
              </a:rPr>
              <a:t>:	</a:t>
            </a:r>
            <a:r>
              <a:rPr sz="2600" dirty="0">
                <a:latin typeface="Georgia"/>
                <a:cs typeface="Georgia"/>
              </a:rPr>
              <a:t>A	</a:t>
            </a:r>
            <a:r>
              <a:rPr sz="2600" spc="-10" dirty="0">
                <a:latin typeface="Georgia"/>
                <a:cs typeface="Georgia"/>
              </a:rPr>
              <a:t>large</a:t>
            </a:r>
            <a:endParaRPr sz="2600">
              <a:latin typeface="Georgia"/>
              <a:cs typeface="Georgia"/>
            </a:endParaRPr>
          </a:p>
          <a:p>
            <a:pPr marL="12700" marR="5715">
              <a:lnSpc>
                <a:spcPct val="189200"/>
              </a:lnSpc>
              <a:tabLst>
                <a:tab pos="1323340" algn="l"/>
                <a:tab pos="1545590" algn="l"/>
                <a:tab pos="1763395" algn="l"/>
                <a:tab pos="3207385" algn="l"/>
                <a:tab pos="3547745" algn="l"/>
                <a:tab pos="3823335" algn="l"/>
                <a:tab pos="4801870" algn="l"/>
                <a:tab pos="4839335" algn="l"/>
                <a:tab pos="5285740" algn="l"/>
              </a:tabLst>
            </a:pPr>
            <a:r>
              <a:rPr sz="2600" dirty="0">
                <a:latin typeface="Georgia"/>
                <a:cs typeface="Georgia"/>
              </a:rPr>
              <a:t>number	</a:t>
            </a:r>
            <a:r>
              <a:rPr sz="2600" spc="-5" dirty="0">
                <a:latin typeface="Georgia"/>
                <a:cs typeface="Georgia"/>
              </a:rPr>
              <a:t>o</a:t>
            </a:r>
            <a:r>
              <a:rPr sz="2600" dirty="0">
                <a:latin typeface="Georgia"/>
                <a:cs typeface="Georgia"/>
              </a:rPr>
              <a:t>f	</a:t>
            </a:r>
            <a:r>
              <a:rPr sz="2600" spc="-5" dirty="0">
                <a:latin typeface="Georgia"/>
                <a:cs typeface="Georgia"/>
              </a:rPr>
              <a:t>c</a:t>
            </a:r>
            <a:r>
              <a:rPr sz="2600" dirty="0">
                <a:latin typeface="Georgia"/>
                <a:cs typeface="Georgia"/>
              </a:rPr>
              <a:t>era</a:t>
            </a:r>
            <a:r>
              <a:rPr sz="2600" spc="-20" dirty="0">
                <a:latin typeface="Georgia"/>
                <a:cs typeface="Georgia"/>
              </a:rPr>
              <a:t>m</a:t>
            </a:r>
            <a:r>
              <a:rPr sz="2600" dirty="0">
                <a:latin typeface="Georgia"/>
                <a:cs typeface="Georgia"/>
              </a:rPr>
              <a:t>ics	are	</a:t>
            </a:r>
            <a:r>
              <a:rPr sz="2600" spc="-5" dirty="0">
                <a:latin typeface="Georgia"/>
                <a:cs typeface="Georgia"/>
              </a:rPr>
              <a:t>stabl</a:t>
            </a:r>
            <a:r>
              <a:rPr sz="2600" dirty="0">
                <a:latin typeface="Georgia"/>
                <a:cs typeface="Georgia"/>
              </a:rPr>
              <a:t>e		in	</a:t>
            </a:r>
            <a:r>
              <a:rPr sz="2600" spc="-5" dirty="0">
                <a:latin typeface="Georgia"/>
                <a:cs typeface="Georgia"/>
              </a:rPr>
              <a:t>bo</a:t>
            </a:r>
            <a:r>
              <a:rPr sz="2600" spc="5" dirty="0">
                <a:latin typeface="Georgia"/>
                <a:cs typeface="Georgia"/>
              </a:rPr>
              <a:t>t</a:t>
            </a:r>
            <a:r>
              <a:rPr sz="2600" dirty="0">
                <a:latin typeface="Georgia"/>
                <a:cs typeface="Georgia"/>
              </a:rPr>
              <a:t>h  </a:t>
            </a:r>
            <a:r>
              <a:rPr sz="2600" spc="-5" dirty="0">
                <a:latin typeface="Georgia"/>
                <a:cs typeface="Georgia"/>
              </a:rPr>
              <a:t>h</a:t>
            </a:r>
            <a:r>
              <a:rPr sz="2600" spc="-10" dirty="0">
                <a:latin typeface="Georgia"/>
                <a:cs typeface="Georgia"/>
              </a:rPr>
              <a:t>a</a:t>
            </a:r>
            <a:r>
              <a:rPr sz="2600" dirty="0">
                <a:latin typeface="Georgia"/>
                <a:cs typeface="Georgia"/>
              </a:rPr>
              <a:t>rsh		</a:t>
            </a:r>
            <a:r>
              <a:rPr sz="2600" spc="-5" dirty="0">
                <a:latin typeface="Georgia"/>
                <a:cs typeface="Georgia"/>
              </a:rPr>
              <a:t>chemica</a:t>
            </a:r>
            <a:r>
              <a:rPr sz="2600" dirty="0">
                <a:latin typeface="Georgia"/>
                <a:cs typeface="Georgia"/>
              </a:rPr>
              <a:t>l		and	</a:t>
            </a:r>
            <a:r>
              <a:rPr sz="2600" spc="-5" dirty="0">
                <a:latin typeface="Georgia"/>
                <a:cs typeface="Georgia"/>
              </a:rPr>
              <a:t>thermal</a:t>
            </a:r>
            <a:endParaRPr sz="2600">
              <a:latin typeface="Georgia"/>
              <a:cs typeface="Georgia"/>
            </a:endParaRPr>
          </a:p>
          <a:p>
            <a:pPr marL="12700" marR="5080">
              <a:lnSpc>
                <a:spcPct val="189300"/>
              </a:lnSpc>
              <a:spcBef>
                <a:spcPts val="10"/>
              </a:spcBef>
              <a:tabLst>
                <a:tab pos="586105" algn="l"/>
                <a:tab pos="2312670" algn="l"/>
                <a:tab pos="4347210" algn="l"/>
              </a:tabLst>
            </a:pPr>
            <a:r>
              <a:rPr sz="2600" spc="-5" dirty="0">
                <a:latin typeface="Georgia"/>
                <a:cs typeface="Georgia"/>
              </a:rPr>
              <a:t>environments. Pyrex glass </a:t>
            </a:r>
            <a:r>
              <a:rPr sz="2600" dirty="0">
                <a:latin typeface="Georgia"/>
                <a:cs typeface="Georgia"/>
              </a:rPr>
              <a:t>is </a:t>
            </a:r>
            <a:r>
              <a:rPr sz="2600" spc="-5" dirty="0">
                <a:latin typeface="Georgia"/>
                <a:cs typeface="Georgia"/>
              </a:rPr>
              <a:t>used widely  </a:t>
            </a:r>
            <a:r>
              <a:rPr sz="2600" dirty="0">
                <a:latin typeface="Georgia"/>
                <a:cs typeface="Georgia"/>
              </a:rPr>
              <a:t>in	</a:t>
            </a:r>
            <a:r>
              <a:rPr sz="2600" spc="-5" dirty="0">
                <a:latin typeface="Georgia"/>
                <a:cs typeface="Georgia"/>
              </a:rPr>
              <a:t>che</a:t>
            </a:r>
            <a:r>
              <a:rPr sz="2600" spc="-15" dirty="0">
                <a:latin typeface="Georgia"/>
                <a:cs typeface="Georgia"/>
              </a:rPr>
              <a:t>m</a:t>
            </a:r>
            <a:r>
              <a:rPr sz="2600" dirty="0">
                <a:latin typeface="Georgia"/>
                <a:cs typeface="Georgia"/>
              </a:rPr>
              <a:t>istry	</a:t>
            </a:r>
            <a:r>
              <a:rPr sz="2600" spc="-5" dirty="0">
                <a:latin typeface="Georgia"/>
                <a:cs typeface="Georgia"/>
              </a:rPr>
              <a:t>la</a:t>
            </a:r>
            <a:r>
              <a:rPr sz="2600" spc="-15" dirty="0">
                <a:latin typeface="Georgia"/>
                <a:cs typeface="Georgia"/>
              </a:rPr>
              <a:t>bo</a:t>
            </a:r>
            <a:r>
              <a:rPr sz="2600" dirty="0">
                <a:latin typeface="Georgia"/>
                <a:cs typeface="Georgia"/>
              </a:rPr>
              <a:t>ratories	</a:t>
            </a:r>
            <a:r>
              <a:rPr sz="2600" spc="-10" dirty="0">
                <a:latin typeface="Georgia"/>
                <a:cs typeface="Georgia"/>
              </a:rPr>
              <a:t>s</a:t>
            </a:r>
            <a:r>
              <a:rPr sz="2600" spc="-5" dirty="0">
                <a:latin typeface="Georgia"/>
                <a:cs typeface="Georgia"/>
              </a:rPr>
              <a:t>pecifically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6591" y="926591"/>
            <a:ext cx="6056376" cy="416814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0600" y="990600"/>
            <a:ext cx="5878195" cy="399097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1550" y="971550"/>
            <a:ext cx="5916295" cy="4029075"/>
          </a:xfrm>
          <a:custGeom>
            <a:avLst/>
            <a:gdLst/>
            <a:ahLst/>
            <a:cxnLst/>
            <a:rect l="l" t="t" r="r" b="b"/>
            <a:pathLst>
              <a:path w="5916295" h="4029075">
                <a:moveTo>
                  <a:pt x="0" y="4029075"/>
                </a:moveTo>
                <a:lnTo>
                  <a:pt x="5916295" y="4029075"/>
                </a:lnTo>
                <a:lnTo>
                  <a:pt x="5916295" y="0"/>
                </a:lnTo>
                <a:lnTo>
                  <a:pt x="0" y="0"/>
                </a:lnTo>
                <a:lnTo>
                  <a:pt x="0" y="4029075"/>
                </a:lnTo>
                <a:close/>
              </a:path>
            </a:pathLst>
          </a:custGeom>
          <a:ln w="38100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7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902004" y="874522"/>
            <a:ext cx="5967730" cy="4222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pc="-5" dirty="0">
                <a:latin typeface="Georgia"/>
                <a:cs typeface="Georgia"/>
              </a:rPr>
              <a:t>because</a:t>
            </a:r>
            <a:r>
              <a:rPr spc="18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it</a:t>
            </a:r>
            <a:r>
              <a:rPr spc="180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is</a:t>
            </a:r>
            <a:r>
              <a:rPr spc="185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resistant</a:t>
            </a:r>
            <a:r>
              <a:rPr spc="180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to</a:t>
            </a:r>
            <a:r>
              <a:rPr spc="185" dirty="0">
                <a:latin typeface="Georgia"/>
                <a:cs typeface="Georgia"/>
              </a:rPr>
              <a:t> </a:t>
            </a:r>
            <a:r>
              <a:rPr dirty="0">
                <a:latin typeface="Georgia"/>
                <a:cs typeface="Georgia"/>
              </a:rPr>
              <a:t>many</a:t>
            </a:r>
            <a:r>
              <a:rPr spc="185" dirty="0">
                <a:latin typeface="Georgia"/>
                <a:cs typeface="Georgia"/>
              </a:rPr>
              <a:t> </a:t>
            </a:r>
            <a:r>
              <a:rPr spc="-5" dirty="0">
                <a:latin typeface="Georgia"/>
                <a:cs typeface="Georgia"/>
              </a:rPr>
              <a:t>corrosive</a:t>
            </a:r>
          </a:p>
        </p:txBody>
      </p:sp>
      <p:sp>
        <p:nvSpPr>
          <p:cNvPr id="6" name="object 6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8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  <p:sp>
        <p:nvSpPr>
          <p:cNvPr id="5" name="object 5"/>
          <p:cNvSpPr txBox="1"/>
          <p:nvPr/>
        </p:nvSpPr>
        <p:spPr>
          <a:xfrm>
            <a:off x="902004" y="1624330"/>
            <a:ext cx="5971540" cy="41751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2600" spc="-5" dirty="0">
                <a:latin typeface="Georgia"/>
                <a:cs typeface="Georgia"/>
              </a:rPr>
              <a:t>chemicals,</a:t>
            </a:r>
            <a:r>
              <a:rPr sz="2600" spc="-14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stable</a:t>
            </a:r>
            <a:r>
              <a:rPr sz="2600" spc="-105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at</a:t>
            </a:r>
            <a:r>
              <a:rPr sz="2600" spc="-114" dirty="0">
                <a:latin typeface="Georgia"/>
                <a:cs typeface="Georgia"/>
              </a:rPr>
              <a:t> </a:t>
            </a:r>
            <a:r>
              <a:rPr sz="2600" dirty="0">
                <a:latin typeface="Georgia"/>
                <a:cs typeface="Georgia"/>
              </a:rPr>
              <a:t>high</a:t>
            </a:r>
            <a:r>
              <a:rPr sz="2600" spc="-12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temperatures</a:t>
            </a:r>
            <a:r>
              <a:rPr sz="2600" spc="-105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(it</a:t>
            </a:r>
            <a:endParaRPr sz="2600">
              <a:latin typeface="Georgia"/>
              <a:cs typeface="Georgia"/>
            </a:endParaRPr>
          </a:p>
          <a:p>
            <a:pPr marL="12700" marR="5715" algn="just">
              <a:lnSpc>
                <a:spcPct val="189300"/>
              </a:lnSpc>
              <a:spcBef>
                <a:spcPts val="10"/>
              </a:spcBef>
            </a:pPr>
            <a:r>
              <a:rPr sz="2600" spc="-5" dirty="0">
                <a:latin typeface="Georgia"/>
                <a:cs typeface="Georgia"/>
              </a:rPr>
              <a:t>does </a:t>
            </a:r>
            <a:r>
              <a:rPr sz="2600" dirty="0">
                <a:latin typeface="Georgia"/>
                <a:cs typeface="Georgia"/>
              </a:rPr>
              <a:t>not </a:t>
            </a:r>
            <a:r>
              <a:rPr sz="2600" spc="-5" dirty="0">
                <a:latin typeface="Georgia"/>
                <a:cs typeface="Georgia"/>
              </a:rPr>
              <a:t>soften until 1100 K), </a:t>
            </a:r>
            <a:r>
              <a:rPr sz="2600" dirty="0">
                <a:latin typeface="Georgia"/>
                <a:cs typeface="Georgia"/>
              </a:rPr>
              <a:t>and is  resistant </a:t>
            </a:r>
            <a:r>
              <a:rPr sz="2600" spc="-5" dirty="0">
                <a:latin typeface="Georgia"/>
                <a:cs typeface="Georgia"/>
              </a:rPr>
              <a:t>to thermal shock because of </a:t>
            </a:r>
            <a:r>
              <a:rPr sz="2600" dirty="0">
                <a:latin typeface="Georgia"/>
                <a:cs typeface="Georgia"/>
              </a:rPr>
              <a:t>its  </a:t>
            </a:r>
            <a:r>
              <a:rPr sz="2600" spc="-5" dirty="0">
                <a:latin typeface="Georgia"/>
                <a:cs typeface="Georgia"/>
              </a:rPr>
              <a:t>low coefficient of thermal expansion </a:t>
            </a:r>
            <a:r>
              <a:rPr sz="2600" spc="13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(33</a:t>
            </a:r>
            <a:endParaRPr sz="2600">
              <a:latin typeface="Georgia"/>
              <a:cs typeface="Georgia"/>
            </a:endParaRPr>
          </a:p>
          <a:p>
            <a:pPr marL="12700" marR="6985" algn="just">
              <a:lnSpc>
                <a:spcPct val="189200"/>
              </a:lnSpc>
              <a:spcBef>
                <a:spcPts val="15"/>
              </a:spcBef>
            </a:pPr>
            <a:r>
              <a:rPr sz="2600" dirty="0">
                <a:latin typeface="Georgia"/>
                <a:cs typeface="Georgia"/>
              </a:rPr>
              <a:t>× </a:t>
            </a:r>
            <a:r>
              <a:rPr sz="2600" spc="-5" dirty="0">
                <a:latin typeface="Georgia"/>
                <a:cs typeface="Georgia"/>
              </a:rPr>
              <a:t>10−7 K</a:t>
            </a:r>
            <a:r>
              <a:rPr sz="2550" spc="-7" baseline="22875" dirty="0">
                <a:latin typeface="Georgia"/>
                <a:cs typeface="Georgia"/>
              </a:rPr>
              <a:t>−1</a:t>
            </a:r>
            <a:r>
              <a:rPr sz="2600" spc="-5" dirty="0">
                <a:latin typeface="Georgia"/>
                <a:cs typeface="Georgia"/>
              </a:rPr>
              <a:t>). </a:t>
            </a:r>
            <a:r>
              <a:rPr sz="2600" dirty="0">
                <a:latin typeface="Georgia"/>
                <a:cs typeface="Georgia"/>
              </a:rPr>
              <a:t>It is also </a:t>
            </a:r>
            <a:r>
              <a:rPr sz="2600" spc="-5" dirty="0">
                <a:latin typeface="Georgia"/>
                <a:cs typeface="Georgia"/>
              </a:rPr>
              <a:t>widely used </a:t>
            </a:r>
            <a:r>
              <a:rPr sz="2600" dirty="0">
                <a:latin typeface="Georgia"/>
                <a:cs typeface="Georgia"/>
              </a:rPr>
              <a:t>in  </a:t>
            </a:r>
            <a:r>
              <a:rPr sz="2600" spc="-5" dirty="0">
                <a:latin typeface="Georgia"/>
                <a:cs typeface="Georgia"/>
              </a:rPr>
              <a:t>bakeware.</a:t>
            </a:r>
            <a:endParaRPr sz="2600">
              <a:latin typeface="Georgia"/>
              <a:cs typeface="Georgia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246502" y="426211"/>
            <a:ext cx="328041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Georgia"/>
                <a:cs typeface="Georgia"/>
              </a:rPr>
              <a:t>CERAMIC- FOURTH</a:t>
            </a:r>
            <a:r>
              <a:rPr sz="1800" b="1" spc="-50" dirty="0">
                <a:latin typeface="Georgia"/>
                <a:cs typeface="Georgia"/>
              </a:rPr>
              <a:t> </a:t>
            </a:r>
            <a:r>
              <a:rPr sz="1800" b="1" spc="-5" dirty="0">
                <a:latin typeface="Georgia"/>
                <a:cs typeface="Georgia"/>
              </a:rPr>
              <a:t>CLASS</a:t>
            </a:r>
            <a:endParaRPr sz="1800">
              <a:latin typeface="Georgia"/>
              <a:cs typeface="Georg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896416" y="9246107"/>
            <a:ext cx="5981700" cy="0"/>
          </a:xfrm>
          <a:custGeom>
            <a:avLst/>
            <a:gdLst/>
            <a:ahLst/>
            <a:cxnLst/>
            <a:rect l="l" t="t" r="r" b="b"/>
            <a:pathLst>
              <a:path w="5981700">
                <a:moveTo>
                  <a:pt x="0" y="0"/>
                </a:moveTo>
                <a:lnTo>
                  <a:pt x="5981446" y="0"/>
                </a:lnTo>
              </a:path>
            </a:pathLst>
          </a:custGeom>
          <a:ln w="6096">
            <a:solidFill>
              <a:srgbClr val="D9D9D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02004" y="4982336"/>
            <a:ext cx="5971540" cy="342392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  <a:tabLst>
                <a:tab pos="702310" algn="l"/>
                <a:tab pos="1569085" algn="l"/>
                <a:tab pos="2268220" algn="l"/>
                <a:tab pos="3269615" algn="l"/>
                <a:tab pos="4774565" algn="l"/>
                <a:tab pos="5304155" algn="l"/>
              </a:tabLst>
            </a:pPr>
            <a:r>
              <a:rPr sz="2600" spc="-5" dirty="0">
                <a:latin typeface="Georgia"/>
                <a:cs typeface="Georgia"/>
              </a:rPr>
              <a:t>So</a:t>
            </a:r>
            <a:r>
              <a:rPr sz="2600" dirty="0">
                <a:latin typeface="Georgia"/>
                <a:cs typeface="Georgia"/>
              </a:rPr>
              <a:t>,	</a:t>
            </a:r>
            <a:r>
              <a:rPr sz="2600" spc="-5" dirty="0">
                <a:latin typeface="Georgia"/>
                <a:cs typeface="Georgia"/>
              </a:rPr>
              <a:t>the</a:t>
            </a:r>
            <a:r>
              <a:rPr sz="2600" dirty="0">
                <a:latin typeface="Georgia"/>
                <a:cs typeface="Georgia"/>
              </a:rPr>
              <a:t>y	are	more	res</a:t>
            </a:r>
            <a:r>
              <a:rPr sz="2600" spc="5" dirty="0">
                <a:latin typeface="Georgia"/>
                <a:cs typeface="Georgia"/>
              </a:rPr>
              <a:t>i</a:t>
            </a:r>
            <a:r>
              <a:rPr sz="2600" spc="-10" dirty="0">
                <a:latin typeface="Georgia"/>
                <a:cs typeface="Georgia"/>
              </a:rPr>
              <a:t>s</a:t>
            </a:r>
            <a:r>
              <a:rPr sz="2600" spc="-5" dirty="0">
                <a:latin typeface="Georgia"/>
                <a:cs typeface="Georgia"/>
              </a:rPr>
              <a:t>tan</a:t>
            </a:r>
            <a:r>
              <a:rPr sz="2600" dirty="0">
                <a:latin typeface="Georgia"/>
                <a:cs typeface="Georgia"/>
              </a:rPr>
              <a:t>t	</a:t>
            </a:r>
            <a:r>
              <a:rPr sz="2600" spc="-5" dirty="0">
                <a:latin typeface="Georgia"/>
                <a:cs typeface="Georgia"/>
              </a:rPr>
              <a:t>t</a:t>
            </a:r>
            <a:r>
              <a:rPr sz="2600" dirty="0">
                <a:latin typeface="Georgia"/>
                <a:cs typeface="Georgia"/>
              </a:rPr>
              <a:t>o	</a:t>
            </a:r>
            <a:r>
              <a:rPr sz="2600" spc="-5" dirty="0">
                <a:latin typeface="Georgia"/>
                <a:cs typeface="Georgia"/>
              </a:rPr>
              <a:t>hi</a:t>
            </a:r>
            <a:r>
              <a:rPr sz="2600" spc="5" dirty="0">
                <a:latin typeface="Georgia"/>
                <a:cs typeface="Georgia"/>
              </a:rPr>
              <a:t>g</a:t>
            </a:r>
            <a:r>
              <a:rPr sz="2600" dirty="0">
                <a:latin typeface="Georgia"/>
                <a:cs typeface="Georgia"/>
              </a:rPr>
              <a:t>h</a:t>
            </a:r>
            <a:endParaRPr sz="2600">
              <a:latin typeface="Georgia"/>
              <a:cs typeface="Georgia"/>
            </a:endParaRPr>
          </a:p>
          <a:p>
            <a:pPr marL="12700" marR="8255">
              <a:lnSpc>
                <a:spcPts val="5910"/>
              </a:lnSpc>
              <a:spcBef>
                <a:spcPts val="655"/>
              </a:spcBef>
              <a:tabLst>
                <a:tab pos="2162175" algn="l"/>
                <a:tab pos="2905760" algn="l"/>
                <a:tab pos="3928745" algn="l"/>
              </a:tabLst>
            </a:pPr>
            <a:r>
              <a:rPr sz="2600" spc="-5" dirty="0">
                <a:latin typeface="Georgia"/>
                <a:cs typeface="Georgia"/>
              </a:rPr>
              <a:t>tempera</a:t>
            </a:r>
            <a:r>
              <a:rPr sz="2600" spc="-15" dirty="0">
                <a:latin typeface="Georgia"/>
                <a:cs typeface="Georgia"/>
              </a:rPr>
              <a:t>tu</a:t>
            </a:r>
            <a:r>
              <a:rPr sz="2600" dirty="0">
                <a:latin typeface="Georgia"/>
                <a:cs typeface="Georgia"/>
              </a:rPr>
              <a:t>res	and	</a:t>
            </a:r>
            <a:r>
              <a:rPr sz="2600" spc="-5" dirty="0">
                <a:latin typeface="Georgia"/>
                <a:cs typeface="Georgia"/>
              </a:rPr>
              <a:t>h</a:t>
            </a:r>
            <a:r>
              <a:rPr sz="2600" spc="-10" dirty="0">
                <a:latin typeface="Georgia"/>
                <a:cs typeface="Georgia"/>
              </a:rPr>
              <a:t>a</a:t>
            </a:r>
            <a:r>
              <a:rPr sz="2600" dirty="0">
                <a:latin typeface="Georgia"/>
                <a:cs typeface="Georgia"/>
              </a:rPr>
              <a:t>rsh	</a:t>
            </a:r>
            <a:r>
              <a:rPr sz="2600" spc="-5" dirty="0">
                <a:latin typeface="Georgia"/>
                <a:cs typeface="Georgia"/>
              </a:rPr>
              <a:t>en</a:t>
            </a:r>
            <a:r>
              <a:rPr sz="2600" spc="-15" dirty="0">
                <a:latin typeface="Georgia"/>
                <a:cs typeface="Georgia"/>
              </a:rPr>
              <a:t>v</a:t>
            </a:r>
            <a:r>
              <a:rPr sz="2600" dirty="0">
                <a:latin typeface="Georgia"/>
                <a:cs typeface="Georgia"/>
              </a:rPr>
              <a:t>ironmen</a:t>
            </a:r>
            <a:r>
              <a:rPr sz="2600" spc="-15" dirty="0">
                <a:latin typeface="Georgia"/>
                <a:cs typeface="Georgia"/>
              </a:rPr>
              <a:t>t</a:t>
            </a:r>
            <a:r>
              <a:rPr sz="2600" dirty="0">
                <a:latin typeface="Georgia"/>
                <a:cs typeface="Georgia"/>
              </a:rPr>
              <a:t>s  </a:t>
            </a:r>
            <a:r>
              <a:rPr sz="2600" spc="-5" dirty="0">
                <a:latin typeface="Georgia"/>
                <a:cs typeface="Georgia"/>
              </a:rPr>
              <a:t>than </a:t>
            </a:r>
            <a:r>
              <a:rPr sz="2600" dirty="0">
                <a:latin typeface="Georgia"/>
                <a:cs typeface="Georgia"/>
              </a:rPr>
              <a:t>metals </a:t>
            </a:r>
            <a:r>
              <a:rPr sz="2600" spc="-5" dirty="0">
                <a:latin typeface="Georgia"/>
                <a:cs typeface="Georgia"/>
              </a:rPr>
              <a:t>and</a:t>
            </a:r>
            <a:r>
              <a:rPr sz="2600" spc="-20" dirty="0">
                <a:latin typeface="Georgia"/>
                <a:cs typeface="Georgia"/>
              </a:rPr>
              <a:t> </a:t>
            </a:r>
            <a:r>
              <a:rPr sz="2600" spc="-5" dirty="0">
                <a:latin typeface="Georgia"/>
                <a:cs typeface="Georgia"/>
              </a:rPr>
              <a:t>polymers.</a:t>
            </a:r>
            <a:endParaRPr sz="2600">
              <a:latin typeface="Georgia"/>
              <a:cs typeface="Georgia"/>
            </a:endParaRPr>
          </a:p>
          <a:p>
            <a:pPr marL="12700" marR="5080">
              <a:lnSpc>
                <a:spcPts val="5900"/>
              </a:lnSpc>
              <a:spcBef>
                <a:spcPts val="10"/>
              </a:spcBef>
              <a:tabLst>
                <a:tab pos="1440180" algn="l"/>
                <a:tab pos="2561590" algn="l"/>
                <a:tab pos="3302000" algn="l"/>
                <a:tab pos="4481830" algn="l"/>
                <a:tab pos="5498465" algn="l"/>
              </a:tabLst>
            </a:pPr>
            <a:r>
              <a:rPr sz="2600" b="1" spc="-5" dirty="0">
                <a:latin typeface="Georgia"/>
                <a:cs typeface="Georgia"/>
              </a:rPr>
              <a:t>Transparency</a:t>
            </a:r>
            <a:r>
              <a:rPr sz="2600" spc="-5" dirty="0">
                <a:latin typeface="Georgia"/>
                <a:cs typeface="Georgia"/>
              </a:rPr>
              <a:t>: Many ceramics such </a:t>
            </a:r>
            <a:r>
              <a:rPr sz="2600" spc="-10" dirty="0">
                <a:latin typeface="Georgia"/>
                <a:cs typeface="Georgia"/>
              </a:rPr>
              <a:t>as  </a:t>
            </a:r>
            <a:r>
              <a:rPr sz="2600" spc="-5" dirty="0">
                <a:latin typeface="Georgia"/>
                <a:cs typeface="Georgia"/>
              </a:rPr>
              <a:t>preciou</a:t>
            </a:r>
            <a:r>
              <a:rPr sz="2600" dirty="0">
                <a:latin typeface="Georgia"/>
                <a:cs typeface="Georgia"/>
              </a:rPr>
              <a:t>s	</a:t>
            </a:r>
            <a:r>
              <a:rPr sz="2600" spc="-5" dirty="0">
                <a:latin typeface="Georgia"/>
                <a:cs typeface="Georgia"/>
              </a:rPr>
              <a:t>stone</a:t>
            </a:r>
            <a:r>
              <a:rPr sz="2600" dirty="0">
                <a:latin typeface="Georgia"/>
                <a:cs typeface="Georgia"/>
              </a:rPr>
              <a:t>s	and	</a:t>
            </a:r>
            <a:r>
              <a:rPr sz="2600" spc="-5" dirty="0">
                <a:latin typeface="Georgia"/>
                <a:cs typeface="Georgia"/>
              </a:rPr>
              <a:t>op</a:t>
            </a:r>
            <a:r>
              <a:rPr sz="2600" spc="-10" dirty="0">
                <a:latin typeface="Georgia"/>
                <a:cs typeface="Georgia"/>
              </a:rPr>
              <a:t>t</a:t>
            </a:r>
            <a:r>
              <a:rPr sz="2600" dirty="0">
                <a:latin typeface="Georgia"/>
                <a:cs typeface="Georgia"/>
              </a:rPr>
              <a:t>i</a:t>
            </a:r>
            <a:r>
              <a:rPr sz="2600" spc="5" dirty="0">
                <a:latin typeface="Georgia"/>
                <a:cs typeface="Georgia"/>
              </a:rPr>
              <a:t>c</a:t>
            </a:r>
            <a:r>
              <a:rPr sz="2600" dirty="0">
                <a:latin typeface="Georgia"/>
                <a:cs typeface="Georgia"/>
              </a:rPr>
              <a:t>al	</a:t>
            </a:r>
            <a:r>
              <a:rPr sz="2600" spc="-5" dirty="0">
                <a:latin typeface="Georgia"/>
                <a:cs typeface="Georgia"/>
              </a:rPr>
              <a:t>fibre</a:t>
            </a:r>
            <a:r>
              <a:rPr sz="2600" dirty="0">
                <a:latin typeface="Georgia"/>
                <a:cs typeface="Georgia"/>
              </a:rPr>
              <a:t>s	a</a:t>
            </a:r>
            <a:r>
              <a:rPr sz="2600" spc="-20" dirty="0">
                <a:latin typeface="Georgia"/>
                <a:cs typeface="Georgia"/>
              </a:rPr>
              <a:t>r</a:t>
            </a:r>
            <a:r>
              <a:rPr sz="2600" dirty="0">
                <a:latin typeface="Georgia"/>
                <a:cs typeface="Georgia"/>
              </a:rPr>
              <a:t>e</a:t>
            </a:r>
            <a:endParaRPr sz="2600">
              <a:latin typeface="Georgia"/>
              <a:cs typeface="Georgia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926591" y="926591"/>
            <a:ext cx="6054852" cy="388315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990600" y="990600"/>
            <a:ext cx="5876290" cy="37048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971550" y="971550"/>
            <a:ext cx="5914390" cy="3743325"/>
          </a:xfrm>
          <a:custGeom>
            <a:avLst/>
            <a:gdLst/>
            <a:ahLst/>
            <a:cxnLst/>
            <a:rect l="l" t="t" r="r" b="b"/>
            <a:pathLst>
              <a:path w="5914390" h="3743325">
                <a:moveTo>
                  <a:pt x="0" y="3743071"/>
                </a:moveTo>
                <a:lnTo>
                  <a:pt x="5914390" y="3743071"/>
                </a:lnTo>
                <a:lnTo>
                  <a:pt x="5914390" y="0"/>
                </a:lnTo>
                <a:lnTo>
                  <a:pt x="0" y="0"/>
                </a:lnTo>
                <a:lnTo>
                  <a:pt x="0" y="3743071"/>
                </a:lnTo>
                <a:close/>
              </a:path>
            </a:pathLst>
          </a:custGeom>
          <a:ln w="38099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25400">
              <a:lnSpc>
                <a:spcPts val="1150"/>
              </a:lnSpc>
            </a:pPr>
            <a:fld id="{81D60167-4931-47E6-BA6A-407CBD079E47}" type="slidenum"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9</a:t>
            </a:fld>
            <a:r>
              <a:rPr b="1" spc="-85" dirty="0">
                <a:solidFill>
                  <a:srgbClr val="000000"/>
                </a:solidFill>
                <a:latin typeface="Trebuchet MS"/>
                <a:cs typeface="Trebuchet MS"/>
              </a:rPr>
              <a:t> </a:t>
            </a:r>
            <a:r>
              <a:rPr b="1" spc="-120" dirty="0">
                <a:solidFill>
                  <a:srgbClr val="000000"/>
                </a:solidFill>
                <a:latin typeface="Trebuchet MS"/>
                <a:cs typeface="Trebuchet MS"/>
              </a:rPr>
              <a:t>| </a:t>
            </a:r>
            <a:r>
              <a:rPr spc="-45" dirty="0"/>
              <a:t>P </a:t>
            </a:r>
            <a:r>
              <a:rPr spc="-50" dirty="0"/>
              <a:t>a </a:t>
            </a:r>
            <a:r>
              <a:rPr spc="-35" dirty="0"/>
              <a:t>g</a:t>
            </a:r>
            <a:r>
              <a:rPr spc="-70" dirty="0"/>
              <a:t> </a:t>
            </a:r>
            <a:r>
              <a:rPr spc="-55" dirty="0"/>
              <a:t>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376</Words>
  <Application>Microsoft Office PowerPoint</Application>
  <PresentationFormat>Custom</PresentationFormat>
  <Paragraphs>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Arial</vt:lpstr>
      <vt:lpstr>Calibri</vt:lpstr>
      <vt:lpstr>Courier New</vt:lpstr>
      <vt:lpstr>Georgia</vt:lpstr>
      <vt:lpstr>Times New Roman</vt:lpstr>
      <vt:lpstr>Trebuchet MS</vt:lpstr>
      <vt:lpstr>Office Theme</vt:lpstr>
      <vt:lpstr>General Properties of Ceramic</vt:lpstr>
      <vt:lpstr>ceramic to ensure that they are compressive. An important example is in  the design of concrete bridges—the</vt:lpstr>
      <vt:lpstr>majority of ceramics are brittle is the</vt:lpstr>
      <vt:lpstr>behaviour of ceramics gives them low</vt:lpstr>
      <vt:lpstr>PowerPoint Presentation</vt:lpstr>
      <vt:lpstr>Poor electrical and thermal</vt:lpstr>
      <vt:lpstr>PowerPoint Presentation</vt:lpstr>
      <vt:lpstr>because it is resistant to many corrosive</vt:lpstr>
      <vt:lpstr>PowerPoint Presentation</vt:lpstr>
      <vt:lpstr>transparent. Metals are transparent to</vt:lpstr>
      <vt:lpstr>Fabrication and Processing of  Ceramics</vt:lpstr>
      <vt:lpstr>instances the brittleness of these  materials prevents (prohibits)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Athil</dc:creator>
  <cp:lastModifiedBy>athil alezzi</cp:lastModifiedBy>
  <cp:revision>3</cp:revision>
  <dcterms:created xsi:type="dcterms:W3CDTF">2018-10-13T16:37:23Z</dcterms:created>
  <dcterms:modified xsi:type="dcterms:W3CDTF">2018-11-07T22:07:46Z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2018-10-13T00:00:00Z</vt:filetime>
  </property>
  <property fmtid="{D5CDD505-2E9C-101B-9397-08002B2CF9AE}" pid="3" name="Creator">
    <vt:lpwstr>Microsoft® Word 2016</vt:lpwstr>
  </property>
  <property fmtid="{D5CDD505-2E9C-101B-9397-08002B2CF9AE}" pid="4" name="LastSaved">
    <vt:filetime>2018-10-13T00:00:00Z</vt:filetime>
  </property>
</Properties>
</file>